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0"/>
  </p:notesMasterIdLst>
  <p:sldIdLst>
    <p:sldId id="256" r:id="rId2"/>
    <p:sldId id="257" r:id="rId3"/>
    <p:sldId id="298" r:id="rId4"/>
    <p:sldId id="311" r:id="rId5"/>
    <p:sldId id="265" r:id="rId6"/>
    <p:sldId id="308" r:id="rId7"/>
    <p:sldId id="309" r:id="rId8"/>
    <p:sldId id="310" r:id="rId9"/>
    <p:sldId id="312" r:id="rId10"/>
    <p:sldId id="266" r:id="rId11"/>
    <p:sldId id="303" r:id="rId12"/>
    <p:sldId id="278" r:id="rId13"/>
    <p:sldId id="304" r:id="rId14"/>
    <p:sldId id="302" r:id="rId15"/>
    <p:sldId id="322" r:id="rId16"/>
    <p:sldId id="306" r:id="rId17"/>
    <p:sldId id="313" r:id="rId18"/>
    <p:sldId id="307" r:id="rId19"/>
    <p:sldId id="293" r:id="rId20"/>
    <p:sldId id="294" r:id="rId21"/>
    <p:sldId id="321" r:id="rId22"/>
    <p:sldId id="295" r:id="rId23"/>
    <p:sldId id="300" r:id="rId24"/>
    <p:sldId id="314" r:id="rId25"/>
    <p:sldId id="271" r:id="rId26"/>
    <p:sldId id="292" r:id="rId27"/>
    <p:sldId id="29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071"/>
    <a:srgbClr val="0000FF"/>
    <a:srgbClr val="3F5A7B"/>
    <a:srgbClr val="3F507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0E1E6F-8472-4880-B2C2-F88212559567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15B066F5-6604-495B-9E43-39C6A8D81504}">
      <dgm:prSet phldrT="[Texte]" custT="1"/>
      <dgm:spPr/>
      <dgm:t>
        <a:bodyPr/>
        <a:lstStyle/>
        <a:p>
          <a:r>
            <a:rPr lang="fr-FR" sz="2800" b="1" dirty="0" smtClean="0"/>
            <a:t>STEP 1</a:t>
          </a:r>
          <a:endParaRPr lang="fr-FR" sz="2800" b="1" dirty="0"/>
        </a:p>
      </dgm:t>
    </dgm:pt>
    <dgm:pt modelId="{1C76D600-B043-44EA-83D9-BD7E901FA37A}" type="parTrans" cxnId="{5D94D4BC-87BF-49B3-92CC-8ADF94FE69BC}">
      <dgm:prSet/>
      <dgm:spPr/>
      <dgm:t>
        <a:bodyPr/>
        <a:lstStyle/>
        <a:p>
          <a:endParaRPr lang="fr-FR"/>
        </a:p>
      </dgm:t>
    </dgm:pt>
    <dgm:pt modelId="{2B7A77F8-CC16-4F6B-A743-C06BACD7985E}" type="sibTrans" cxnId="{5D94D4BC-87BF-49B3-92CC-8ADF94FE69BC}">
      <dgm:prSet/>
      <dgm:spPr/>
      <dgm:t>
        <a:bodyPr/>
        <a:lstStyle/>
        <a:p>
          <a:endParaRPr lang="fr-FR"/>
        </a:p>
      </dgm:t>
    </dgm:pt>
    <dgm:pt modelId="{72089FF8-75C8-4E56-B604-C4450A7B506D}">
      <dgm:prSet phldrT="[Texte]"/>
      <dgm:spPr/>
      <dgm:t>
        <a:bodyPr/>
        <a:lstStyle/>
        <a:p>
          <a:r>
            <a:rPr lang="fr-FR" b="1" dirty="0" smtClean="0"/>
            <a:t>MANUAL RFM CLASSIFICATION (</a:t>
          </a:r>
          <a:r>
            <a:rPr lang="fr-FR" b="1" dirty="0" err="1" smtClean="0"/>
            <a:t>Recency</a:t>
          </a:r>
          <a:r>
            <a:rPr lang="fr-FR" b="1" dirty="0" smtClean="0"/>
            <a:t>, </a:t>
          </a:r>
          <a:r>
            <a:rPr lang="fr-FR" b="1" dirty="0" err="1" smtClean="0"/>
            <a:t>Frequency</a:t>
          </a:r>
          <a:r>
            <a:rPr lang="fr-FR" b="1" dirty="0" smtClean="0"/>
            <a:t>, </a:t>
          </a:r>
          <a:r>
            <a:rPr lang="fr-FR" b="1" dirty="0" err="1" smtClean="0"/>
            <a:t>Monetary</a:t>
          </a:r>
          <a:r>
            <a:rPr lang="fr-FR" b="1" dirty="0" smtClean="0"/>
            <a:t>)</a:t>
          </a:r>
          <a:endParaRPr lang="fr-FR" b="1" dirty="0"/>
        </a:p>
      </dgm:t>
    </dgm:pt>
    <dgm:pt modelId="{15FAD63D-62F7-4F0D-B434-463D940582FD}" type="parTrans" cxnId="{AB3EBB15-D494-4DC2-A289-C2D73598DBB8}">
      <dgm:prSet/>
      <dgm:spPr/>
      <dgm:t>
        <a:bodyPr/>
        <a:lstStyle/>
        <a:p>
          <a:endParaRPr lang="fr-FR"/>
        </a:p>
      </dgm:t>
    </dgm:pt>
    <dgm:pt modelId="{B7CC1823-B0F9-4CBF-8726-EE5B411B022D}" type="sibTrans" cxnId="{AB3EBB15-D494-4DC2-A289-C2D73598DBB8}">
      <dgm:prSet/>
      <dgm:spPr/>
      <dgm:t>
        <a:bodyPr/>
        <a:lstStyle/>
        <a:p>
          <a:endParaRPr lang="fr-FR"/>
        </a:p>
      </dgm:t>
    </dgm:pt>
    <dgm:pt modelId="{86C2E108-9068-4B00-9CE9-7700E449D3AF}">
      <dgm:prSet phldrT="[Texte]"/>
      <dgm:spPr/>
      <dgm:t>
        <a:bodyPr/>
        <a:lstStyle/>
        <a:p>
          <a:r>
            <a:rPr lang="fr-FR" dirty="0" smtClean="0"/>
            <a:t>Quantile Segmentation, RFM Score</a:t>
          </a:r>
          <a:endParaRPr lang="fr-FR" dirty="0"/>
        </a:p>
      </dgm:t>
    </dgm:pt>
    <dgm:pt modelId="{6E41FF29-2145-4DEA-85E7-2BAD0562EB1A}" type="parTrans" cxnId="{4BD8BE4E-CB7F-4216-80C4-41DD9BB25E6E}">
      <dgm:prSet/>
      <dgm:spPr/>
      <dgm:t>
        <a:bodyPr/>
        <a:lstStyle/>
        <a:p>
          <a:endParaRPr lang="fr-FR"/>
        </a:p>
      </dgm:t>
    </dgm:pt>
    <dgm:pt modelId="{B99D616E-2DA1-4353-AFBC-C271F660D730}" type="sibTrans" cxnId="{4BD8BE4E-CB7F-4216-80C4-41DD9BB25E6E}">
      <dgm:prSet/>
      <dgm:spPr/>
      <dgm:t>
        <a:bodyPr/>
        <a:lstStyle/>
        <a:p>
          <a:endParaRPr lang="fr-FR"/>
        </a:p>
      </dgm:t>
    </dgm:pt>
    <dgm:pt modelId="{394818D9-A87D-496C-9579-51699B466426}">
      <dgm:prSet phldrT="[Texte]" custT="1"/>
      <dgm:spPr/>
      <dgm:t>
        <a:bodyPr/>
        <a:lstStyle/>
        <a:p>
          <a:r>
            <a:rPr lang="fr-FR" sz="2800" b="1" dirty="0" smtClean="0"/>
            <a:t>STEP 2</a:t>
          </a:r>
          <a:endParaRPr lang="fr-FR" sz="2800" b="1" dirty="0"/>
        </a:p>
      </dgm:t>
    </dgm:pt>
    <dgm:pt modelId="{8641D361-5590-4EAD-9F11-23D671ABAB5A}" type="parTrans" cxnId="{9C572052-771D-46FA-8F83-AB736348FBD0}">
      <dgm:prSet/>
      <dgm:spPr/>
      <dgm:t>
        <a:bodyPr/>
        <a:lstStyle/>
        <a:p>
          <a:endParaRPr lang="fr-FR"/>
        </a:p>
      </dgm:t>
    </dgm:pt>
    <dgm:pt modelId="{2B5C62BF-E8BC-45ED-A8C2-FF89DF9A4C33}" type="sibTrans" cxnId="{9C572052-771D-46FA-8F83-AB736348FBD0}">
      <dgm:prSet/>
      <dgm:spPr/>
      <dgm:t>
        <a:bodyPr/>
        <a:lstStyle/>
        <a:p>
          <a:endParaRPr lang="fr-FR"/>
        </a:p>
      </dgm:t>
    </dgm:pt>
    <dgm:pt modelId="{FDA58D9A-2D89-44EB-A098-5385A656BBF7}">
      <dgm:prSet phldrT="[Texte]"/>
      <dgm:spPr/>
      <dgm:t>
        <a:bodyPr/>
        <a:lstStyle/>
        <a:p>
          <a:r>
            <a:rPr lang="fr-FR" b="1" dirty="0" smtClean="0"/>
            <a:t>CLASSIC UNSUPERVISED RFM – 3 Components</a:t>
          </a:r>
          <a:endParaRPr lang="fr-FR" b="1" dirty="0"/>
        </a:p>
      </dgm:t>
    </dgm:pt>
    <dgm:pt modelId="{F927E2E1-5013-433D-8155-9429A51D6D4C}" type="parTrans" cxnId="{04D3FB91-1681-41E7-9D33-D6979E344026}">
      <dgm:prSet/>
      <dgm:spPr/>
      <dgm:t>
        <a:bodyPr/>
        <a:lstStyle/>
        <a:p>
          <a:endParaRPr lang="fr-FR"/>
        </a:p>
      </dgm:t>
    </dgm:pt>
    <dgm:pt modelId="{0322561B-8A32-4CD4-9111-FD01157B86C1}" type="sibTrans" cxnId="{04D3FB91-1681-41E7-9D33-D6979E344026}">
      <dgm:prSet/>
      <dgm:spPr/>
      <dgm:t>
        <a:bodyPr/>
        <a:lstStyle/>
        <a:p>
          <a:endParaRPr lang="fr-FR"/>
        </a:p>
      </dgm:t>
    </dgm:pt>
    <dgm:pt modelId="{6DAB9A97-F369-4A14-B28F-0EF43829E3BD}">
      <dgm:prSet phldrT="[Texte]"/>
      <dgm:spPr/>
      <dgm:t>
        <a:bodyPr/>
        <a:lstStyle/>
        <a:p>
          <a:r>
            <a:rPr lang="fr-FR" dirty="0" err="1" smtClean="0"/>
            <a:t>Clustering</a:t>
          </a:r>
          <a:r>
            <a:rPr lang="fr-FR" dirty="0" smtClean="0"/>
            <a:t> </a:t>
          </a:r>
          <a:r>
            <a:rPr lang="fr-FR" dirty="0" err="1" smtClean="0"/>
            <a:t>algorithms</a:t>
          </a:r>
          <a:r>
            <a:rPr lang="fr-FR" dirty="0" smtClean="0"/>
            <a:t>: K-</a:t>
          </a:r>
          <a:r>
            <a:rPr lang="fr-FR" dirty="0" err="1" smtClean="0"/>
            <a:t>Means</a:t>
          </a:r>
          <a:r>
            <a:rPr lang="fr-FR" dirty="0" smtClean="0"/>
            <a:t>, </a:t>
          </a:r>
          <a:r>
            <a:rPr lang="fr-FR" dirty="0" err="1" smtClean="0"/>
            <a:t>DBScan</a:t>
          </a:r>
          <a:r>
            <a:rPr lang="fr-FR" dirty="0" smtClean="0"/>
            <a:t>, </a:t>
          </a:r>
          <a:r>
            <a:rPr lang="fr-FR" dirty="0" err="1" smtClean="0"/>
            <a:t>HDBScan</a:t>
          </a:r>
          <a:endParaRPr lang="fr-FR" dirty="0"/>
        </a:p>
      </dgm:t>
    </dgm:pt>
    <dgm:pt modelId="{F111654D-6B7D-46AD-A2A2-B848C2D41341}" type="parTrans" cxnId="{1EE8605B-E1C7-416C-BB48-A7B63B4E831C}">
      <dgm:prSet/>
      <dgm:spPr/>
      <dgm:t>
        <a:bodyPr/>
        <a:lstStyle/>
        <a:p>
          <a:endParaRPr lang="fr-FR"/>
        </a:p>
      </dgm:t>
    </dgm:pt>
    <dgm:pt modelId="{445B35F1-A53C-4BA4-B766-701FBCF94B6B}" type="sibTrans" cxnId="{1EE8605B-E1C7-416C-BB48-A7B63B4E831C}">
      <dgm:prSet/>
      <dgm:spPr/>
      <dgm:t>
        <a:bodyPr/>
        <a:lstStyle/>
        <a:p>
          <a:endParaRPr lang="fr-FR"/>
        </a:p>
      </dgm:t>
    </dgm:pt>
    <dgm:pt modelId="{3D058615-34E2-4155-9DE3-33211DD8B273}">
      <dgm:prSet phldrT="[Texte]" custT="1"/>
      <dgm:spPr/>
      <dgm:t>
        <a:bodyPr/>
        <a:lstStyle/>
        <a:p>
          <a:r>
            <a:rPr lang="fr-FR" sz="2800" b="1" dirty="0" smtClean="0"/>
            <a:t>STEP 3</a:t>
          </a:r>
          <a:endParaRPr lang="fr-FR" sz="2800" b="1" dirty="0"/>
        </a:p>
      </dgm:t>
    </dgm:pt>
    <dgm:pt modelId="{8005C2B7-FB76-4DE5-B5E4-99F74899ADE3}" type="parTrans" cxnId="{5D225233-521C-4DBC-980D-55DBC05A67C7}">
      <dgm:prSet/>
      <dgm:spPr/>
      <dgm:t>
        <a:bodyPr/>
        <a:lstStyle/>
        <a:p>
          <a:endParaRPr lang="fr-FR"/>
        </a:p>
      </dgm:t>
    </dgm:pt>
    <dgm:pt modelId="{C6A5AE58-67F0-4758-9F1A-63C2CD64E0FF}" type="sibTrans" cxnId="{5D225233-521C-4DBC-980D-55DBC05A67C7}">
      <dgm:prSet/>
      <dgm:spPr/>
      <dgm:t>
        <a:bodyPr/>
        <a:lstStyle/>
        <a:p>
          <a:endParaRPr lang="fr-FR"/>
        </a:p>
      </dgm:t>
    </dgm:pt>
    <dgm:pt modelId="{E5EEC754-42A8-4E13-B58C-28EB331387F8}">
      <dgm:prSet phldrT="[Texte]"/>
      <dgm:spPr/>
      <dgm:t>
        <a:bodyPr/>
        <a:lstStyle/>
        <a:p>
          <a:r>
            <a:rPr lang="fr-FR" b="1" dirty="0" smtClean="0"/>
            <a:t>ENHANCED UNSUPERVISED RFM  - 6 Components</a:t>
          </a:r>
          <a:endParaRPr lang="fr-FR" b="1" dirty="0"/>
        </a:p>
      </dgm:t>
    </dgm:pt>
    <dgm:pt modelId="{DCBB621C-C272-4D72-8B3C-C073CA350E44}" type="parTrans" cxnId="{C94EDDF9-B167-42B0-9654-EA3E47655CCF}">
      <dgm:prSet/>
      <dgm:spPr/>
      <dgm:t>
        <a:bodyPr/>
        <a:lstStyle/>
        <a:p>
          <a:endParaRPr lang="fr-FR"/>
        </a:p>
      </dgm:t>
    </dgm:pt>
    <dgm:pt modelId="{9974CEC2-B38D-4FEA-8ACE-496D20B020DA}" type="sibTrans" cxnId="{C94EDDF9-B167-42B0-9654-EA3E47655CCF}">
      <dgm:prSet/>
      <dgm:spPr/>
      <dgm:t>
        <a:bodyPr/>
        <a:lstStyle/>
        <a:p>
          <a:endParaRPr lang="fr-FR"/>
        </a:p>
      </dgm:t>
    </dgm:pt>
    <dgm:pt modelId="{6A3480D4-6FE9-4751-BE92-CCCD98C4F32E}">
      <dgm:prSet phldrT="[Texte]"/>
      <dgm:spPr/>
      <dgm:t>
        <a:bodyPr/>
        <a:lstStyle/>
        <a:p>
          <a:r>
            <a:rPr lang="fr-FR" dirty="0" err="1" smtClean="0"/>
            <a:t>Clustering</a:t>
          </a:r>
          <a:r>
            <a:rPr lang="fr-FR" dirty="0" smtClean="0"/>
            <a:t> </a:t>
          </a:r>
          <a:r>
            <a:rPr lang="fr-FR" dirty="0" err="1" smtClean="0"/>
            <a:t>algorithms</a:t>
          </a:r>
          <a:r>
            <a:rPr lang="fr-FR" dirty="0" smtClean="0"/>
            <a:t>: K-</a:t>
          </a:r>
          <a:r>
            <a:rPr lang="fr-FR" dirty="0" err="1" smtClean="0"/>
            <a:t>Means</a:t>
          </a:r>
          <a:r>
            <a:rPr lang="fr-FR" dirty="0" smtClean="0"/>
            <a:t>, </a:t>
          </a:r>
          <a:r>
            <a:rPr lang="fr-FR" dirty="0" err="1" smtClean="0"/>
            <a:t>DBSCan</a:t>
          </a:r>
          <a:r>
            <a:rPr lang="fr-FR" dirty="0" smtClean="0"/>
            <a:t>, </a:t>
          </a:r>
          <a:r>
            <a:rPr lang="fr-FR" dirty="0" err="1" smtClean="0"/>
            <a:t>HDBScan</a:t>
          </a:r>
          <a:endParaRPr lang="fr-FR" dirty="0"/>
        </a:p>
      </dgm:t>
    </dgm:pt>
    <dgm:pt modelId="{2B40BCDA-5A84-4918-B7B3-1FC6F0296910}" type="parTrans" cxnId="{8BBD1749-CB94-46A9-840C-9085ABD96FAA}">
      <dgm:prSet/>
      <dgm:spPr/>
      <dgm:t>
        <a:bodyPr/>
        <a:lstStyle/>
        <a:p>
          <a:endParaRPr lang="fr-FR"/>
        </a:p>
      </dgm:t>
    </dgm:pt>
    <dgm:pt modelId="{135F09E3-B4D9-4104-84D3-EFBC8B575767}" type="sibTrans" cxnId="{8BBD1749-CB94-46A9-840C-9085ABD96FAA}">
      <dgm:prSet/>
      <dgm:spPr/>
      <dgm:t>
        <a:bodyPr/>
        <a:lstStyle/>
        <a:p>
          <a:endParaRPr lang="fr-FR"/>
        </a:p>
      </dgm:t>
    </dgm:pt>
    <dgm:pt modelId="{A7BC3F76-9A61-4A9E-BFB9-6055FA38E70E}">
      <dgm:prSet phldrT="[Texte]"/>
      <dgm:spPr/>
      <dgm:t>
        <a:bodyPr/>
        <a:lstStyle/>
        <a:p>
          <a:r>
            <a:rPr lang="fr-FR" dirty="0" err="1" smtClean="0"/>
            <a:t>Feature</a:t>
          </a:r>
          <a:r>
            <a:rPr lang="fr-FR" dirty="0" smtClean="0"/>
            <a:t> engineering: </a:t>
          </a:r>
          <a:r>
            <a:rPr lang="fr-FR" dirty="0" err="1" smtClean="0"/>
            <a:t>Recency</a:t>
          </a:r>
          <a:r>
            <a:rPr lang="fr-FR" dirty="0" smtClean="0"/>
            <a:t>, </a:t>
          </a:r>
          <a:r>
            <a:rPr lang="fr-FR" dirty="0" err="1" smtClean="0"/>
            <a:t>Frequency</a:t>
          </a:r>
          <a:r>
            <a:rPr lang="fr-FR" dirty="0" smtClean="0"/>
            <a:t>, </a:t>
          </a:r>
          <a:r>
            <a:rPr lang="fr-FR" dirty="0" err="1" smtClean="0"/>
            <a:t>Monetary</a:t>
          </a:r>
          <a:endParaRPr lang="fr-FR" dirty="0"/>
        </a:p>
      </dgm:t>
    </dgm:pt>
    <dgm:pt modelId="{C175C26B-26A6-4E07-A36A-9F54213F2AE3}" type="parTrans" cxnId="{56ADA250-E11D-432D-81F9-7892E1D037BF}">
      <dgm:prSet/>
      <dgm:spPr/>
      <dgm:t>
        <a:bodyPr/>
        <a:lstStyle/>
        <a:p>
          <a:endParaRPr lang="fr-FR"/>
        </a:p>
      </dgm:t>
    </dgm:pt>
    <dgm:pt modelId="{90643BBD-F0B6-40AA-B66B-12DB5CD28CEB}" type="sibTrans" cxnId="{56ADA250-E11D-432D-81F9-7892E1D037BF}">
      <dgm:prSet/>
      <dgm:spPr/>
      <dgm:t>
        <a:bodyPr/>
        <a:lstStyle/>
        <a:p>
          <a:endParaRPr lang="fr-FR"/>
        </a:p>
      </dgm:t>
    </dgm:pt>
    <dgm:pt modelId="{B9070E28-C05D-4EDA-BD8D-19AC85DF4DDF}">
      <dgm:prSet phldrT="[Texte]"/>
      <dgm:spPr/>
      <dgm:t>
        <a:bodyPr/>
        <a:lstStyle/>
        <a:p>
          <a:r>
            <a:rPr lang="fr-FR" dirty="0" err="1" smtClean="0"/>
            <a:t>Recency</a:t>
          </a:r>
          <a:r>
            <a:rPr lang="fr-FR" dirty="0" smtClean="0"/>
            <a:t>, </a:t>
          </a:r>
          <a:r>
            <a:rPr lang="fr-FR" dirty="0" err="1" smtClean="0"/>
            <a:t>Frequency</a:t>
          </a:r>
          <a:r>
            <a:rPr lang="fr-FR" dirty="0" smtClean="0"/>
            <a:t>, </a:t>
          </a:r>
          <a:r>
            <a:rPr lang="fr-FR" dirty="0" err="1" smtClean="0"/>
            <a:t>Monetary</a:t>
          </a:r>
          <a:r>
            <a:rPr lang="fr-FR" dirty="0" smtClean="0"/>
            <a:t> + Delivery, </a:t>
          </a:r>
          <a:r>
            <a:rPr lang="fr-FR" dirty="0" err="1" smtClean="0"/>
            <a:t>Review</a:t>
          </a:r>
          <a:r>
            <a:rPr lang="fr-FR" dirty="0" smtClean="0"/>
            <a:t> score, Total items</a:t>
          </a:r>
          <a:endParaRPr lang="fr-FR" dirty="0"/>
        </a:p>
      </dgm:t>
    </dgm:pt>
    <dgm:pt modelId="{36915D99-44B1-4ABB-951B-DCC328C2404F}" type="parTrans" cxnId="{A5BEE03D-CF03-462E-AECF-60248352E6AF}">
      <dgm:prSet/>
      <dgm:spPr/>
      <dgm:t>
        <a:bodyPr/>
        <a:lstStyle/>
        <a:p>
          <a:endParaRPr lang="fr-FR"/>
        </a:p>
      </dgm:t>
    </dgm:pt>
    <dgm:pt modelId="{01B8B5CE-32A3-4B68-97A5-21F67D20B740}" type="sibTrans" cxnId="{A5BEE03D-CF03-462E-AECF-60248352E6AF}">
      <dgm:prSet/>
      <dgm:spPr/>
      <dgm:t>
        <a:bodyPr/>
        <a:lstStyle/>
        <a:p>
          <a:endParaRPr lang="fr-FR"/>
        </a:p>
      </dgm:t>
    </dgm:pt>
    <dgm:pt modelId="{C1E86CFB-14FB-43AD-966D-29759ED2D6B8}">
      <dgm:prSet phldrT="[Texte]"/>
      <dgm:spPr/>
      <dgm:t>
        <a:bodyPr/>
        <a:lstStyle/>
        <a:p>
          <a:r>
            <a:rPr lang="fr-FR" dirty="0" err="1" smtClean="0"/>
            <a:t>Pre-processing</a:t>
          </a:r>
          <a:r>
            <a:rPr lang="fr-FR" dirty="0" smtClean="0"/>
            <a:t> (</a:t>
          </a:r>
          <a:r>
            <a:rPr lang="fr-FR" dirty="0" err="1" smtClean="0"/>
            <a:t>Standardization</a:t>
          </a:r>
          <a:r>
            <a:rPr lang="fr-FR" dirty="0" smtClean="0"/>
            <a:t>), dimension </a:t>
          </a:r>
          <a:r>
            <a:rPr lang="fr-FR" dirty="0" err="1" smtClean="0"/>
            <a:t>reduction</a:t>
          </a:r>
          <a:r>
            <a:rPr lang="fr-FR" dirty="0" smtClean="0"/>
            <a:t> - </a:t>
          </a:r>
          <a:r>
            <a:rPr lang="fr-FR" dirty="0" err="1" smtClean="0"/>
            <a:t>tSNE</a:t>
          </a:r>
          <a:r>
            <a:rPr lang="fr-FR" dirty="0" smtClean="0"/>
            <a:t> </a:t>
          </a:r>
          <a:r>
            <a:rPr lang="fr-FR" dirty="0" err="1" smtClean="0"/>
            <a:t>visualization</a:t>
          </a:r>
          <a:endParaRPr lang="fr-FR" dirty="0"/>
        </a:p>
      </dgm:t>
    </dgm:pt>
    <dgm:pt modelId="{1E284C0B-FD7E-4F47-8419-3BE6E7C3CB39}" type="parTrans" cxnId="{0F4425F3-87EA-4564-9375-2973784743EF}">
      <dgm:prSet/>
      <dgm:spPr/>
      <dgm:t>
        <a:bodyPr/>
        <a:lstStyle/>
        <a:p>
          <a:endParaRPr lang="fr-FR"/>
        </a:p>
      </dgm:t>
    </dgm:pt>
    <dgm:pt modelId="{13BD0C5D-5B41-4519-8AF1-1CB4DC9EA021}" type="sibTrans" cxnId="{0F4425F3-87EA-4564-9375-2973784743EF}">
      <dgm:prSet/>
      <dgm:spPr/>
      <dgm:t>
        <a:bodyPr/>
        <a:lstStyle/>
        <a:p>
          <a:endParaRPr lang="fr-FR"/>
        </a:p>
      </dgm:t>
    </dgm:pt>
    <dgm:pt modelId="{3768368E-6695-40F1-A9D3-617401A50F2B}">
      <dgm:prSet phldrT="[Texte]"/>
      <dgm:spPr/>
      <dgm:t>
        <a:bodyPr/>
        <a:lstStyle/>
        <a:p>
          <a:r>
            <a:rPr lang="fr-FR" dirty="0" err="1" smtClean="0"/>
            <a:t>Pre-processing</a:t>
          </a:r>
          <a:r>
            <a:rPr lang="fr-FR" dirty="0" smtClean="0"/>
            <a:t> (</a:t>
          </a:r>
          <a:r>
            <a:rPr lang="fr-FR" dirty="0" err="1" smtClean="0"/>
            <a:t>Standardization</a:t>
          </a:r>
          <a:r>
            <a:rPr lang="fr-FR" dirty="0" smtClean="0"/>
            <a:t>, PCA…), </a:t>
          </a:r>
          <a:r>
            <a:rPr lang="fr-FR" dirty="0" err="1" smtClean="0"/>
            <a:t>tSNE</a:t>
          </a:r>
          <a:r>
            <a:rPr lang="fr-FR" dirty="0" smtClean="0"/>
            <a:t> </a:t>
          </a:r>
          <a:r>
            <a:rPr lang="fr-FR" dirty="0" err="1" smtClean="0"/>
            <a:t>visualization</a:t>
          </a:r>
          <a:endParaRPr lang="fr-FR" dirty="0"/>
        </a:p>
      </dgm:t>
    </dgm:pt>
    <dgm:pt modelId="{5A319062-6DAF-4CFF-BC72-E16CBF286CF7}" type="parTrans" cxnId="{760C35B1-13B4-417D-B504-A0E5E4C5BEE0}">
      <dgm:prSet/>
      <dgm:spPr/>
      <dgm:t>
        <a:bodyPr/>
        <a:lstStyle/>
        <a:p>
          <a:endParaRPr lang="fr-FR"/>
        </a:p>
      </dgm:t>
    </dgm:pt>
    <dgm:pt modelId="{A7536B32-A6E4-4081-9D8C-BB5EDEAE029A}" type="sibTrans" cxnId="{760C35B1-13B4-417D-B504-A0E5E4C5BEE0}">
      <dgm:prSet/>
      <dgm:spPr/>
      <dgm:t>
        <a:bodyPr/>
        <a:lstStyle/>
        <a:p>
          <a:endParaRPr lang="fr-FR"/>
        </a:p>
      </dgm:t>
    </dgm:pt>
    <dgm:pt modelId="{FCD5EF97-5AFC-4C34-A8CB-0DB5CC745FC3}" type="pres">
      <dgm:prSet presAssocID="{9F0E1E6F-8472-4880-B2C2-F882125595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F2D5BBB-3461-4358-A2D1-B4290F52B437}" type="pres">
      <dgm:prSet presAssocID="{15B066F5-6604-495B-9E43-39C6A8D81504}" presName="composite" presStyleCnt="0"/>
      <dgm:spPr/>
    </dgm:pt>
    <dgm:pt modelId="{F420268F-D2DC-4BDB-B85B-6712EED69B03}" type="pres">
      <dgm:prSet presAssocID="{15B066F5-6604-495B-9E43-39C6A8D8150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B2A35E-F42E-4D16-8CC0-9F2F06D344B7}" type="pres">
      <dgm:prSet presAssocID="{15B066F5-6604-495B-9E43-39C6A8D8150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B85449-9A3E-4C09-8033-988FD43A1253}" type="pres">
      <dgm:prSet presAssocID="{2B7A77F8-CC16-4F6B-A743-C06BACD7985E}" presName="sp" presStyleCnt="0"/>
      <dgm:spPr/>
    </dgm:pt>
    <dgm:pt modelId="{23DBDD4D-9412-4797-A1F0-802EA121D437}" type="pres">
      <dgm:prSet presAssocID="{394818D9-A87D-496C-9579-51699B466426}" presName="composite" presStyleCnt="0"/>
      <dgm:spPr/>
    </dgm:pt>
    <dgm:pt modelId="{9C640EBC-9F0F-4446-8774-0E90593A52D2}" type="pres">
      <dgm:prSet presAssocID="{394818D9-A87D-496C-9579-51699B46642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13929E-665B-4010-ACA0-97FD9D9C9071}" type="pres">
      <dgm:prSet presAssocID="{394818D9-A87D-496C-9579-51699B46642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3F1DA8-FB2B-4255-8060-BBFBA8E921C4}" type="pres">
      <dgm:prSet presAssocID="{2B5C62BF-E8BC-45ED-A8C2-FF89DF9A4C33}" presName="sp" presStyleCnt="0"/>
      <dgm:spPr/>
    </dgm:pt>
    <dgm:pt modelId="{D4B62CE9-0CA4-4AF9-849C-C40D1C4C4503}" type="pres">
      <dgm:prSet presAssocID="{3D058615-34E2-4155-9DE3-33211DD8B273}" presName="composite" presStyleCnt="0"/>
      <dgm:spPr/>
    </dgm:pt>
    <dgm:pt modelId="{1E5CDD8D-490A-4DE7-83E6-8E87ADF7605A}" type="pres">
      <dgm:prSet presAssocID="{3D058615-34E2-4155-9DE3-33211DD8B27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92779A-E716-4627-8A83-6AB3B3BF4A34}" type="pres">
      <dgm:prSet presAssocID="{3D058615-34E2-4155-9DE3-33211DD8B27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D8BE4E-CB7F-4216-80C4-41DD9BB25E6E}" srcId="{15B066F5-6604-495B-9E43-39C6A8D81504}" destId="{86C2E108-9068-4B00-9CE9-7700E449D3AF}" srcOrd="1" destOrd="0" parTransId="{6E41FF29-2145-4DEA-85E7-2BAD0562EB1A}" sibTransId="{B99D616E-2DA1-4353-AFBC-C271F660D730}"/>
    <dgm:cxn modelId="{B19E1611-AB8E-48DB-AB56-9EDA9EB50490}" type="presOf" srcId="{6A3480D4-6FE9-4751-BE92-CCCD98C4F32E}" destId="{E992779A-E716-4627-8A83-6AB3B3BF4A34}" srcOrd="0" destOrd="3" presId="urn:microsoft.com/office/officeart/2005/8/layout/chevron2"/>
    <dgm:cxn modelId="{5D225233-521C-4DBC-980D-55DBC05A67C7}" srcId="{9F0E1E6F-8472-4880-B2C2-F88212559567}" destId="{3D058615-34E2-4155-9DE3-33211DD8B273}" srcOrd="2" destOrd="0" parTransId="{8005C2B7-FB76-4DE5-B5E4-99F74899ADE3}" sibTransId="{C6A5AE58-67F0-4758-9F1A-63C2CD64E0FF}"/>
    <dgm:cxn modelId="{21380E7B-BC2A-4F66-AAB0-C3329EDA64DD}" type="presOf" srcId="{15B066F5-6604-495B-9E43-39C6A8D81504}" destId="{F420268F-D2DC-4BDB-B85B-6712EED69B03}" srcOrd="0" destOrd="0" presId="urn:microsoft.com/office/officeart/2005/8/layout/chevron2"/>
    <dgm:cxn modelId="{1C4B08FD-478D-4D56-99F9-E9521191A14E}" type="presOf" srcId="{6DAB9A97-F369-4A14-B28F-0EF43829E3BD}" destId="{2613929E-665B-4010-ACA0-97FD9D9C9071}" srcOrd="0" destOrd="3" presId="urn:microsoft.com/office/officeart/2005/8/layout/chevron2"/>
    <dgm:cxn modelId="{8BBD1749-CB94-46A9-840C-9085ABD96FAA}" srcId="{3D058615-34E2-4155-9DE3-33211DD8B273}" destId="{6A3480D4-6FE9-4751-BE92-CCCD98C4F32E}" srcOrd="3" destOrd="0" parTransId="{2B40BCDA-5A84-4918-B7B3-1FC6F0296910}" sibTransId="{135F09E3-B4D9-4104-84D3-EFBC8B575767}"/>
    <dgm:cxn modelId="{C94EDDF9-B167-42B0-9654-EA3E47655CCF}" srcId="{3D058615-34E2-4155-9DE3-33211DD8B273}" destId="{E5EEC754-42A8-4E13-B58C-28EB331387F8}" srcOrd="0" destOrd="0" parTransId="{DCBB621C-C272-4D72-8B3C-C073CA350E44}" sibTransId="{9974CEC2-B38D-4FEA-8ACE-496D20B020DA}"/>
    <dgm:cxn modelId="{56ADA250-E11D-432D-81F9-7892E1D037BF}" srcId="{394818D9-A87D-496C-9579-51699B466426}" destId="{A7BC3F76-9A61-4A9E-BFB9-6055FA38E70E}" srcOrd="1" destOrd="0" parTransId="{C175C26B-26A6-4E07-A36A-9F54213F2AE3}" sibTransId="{90643BBD-F0B6-40AA-B66B-12DB5CD28CEB}"/>
    <dgm:cxn modelId="{0F4425F3-87EA-4564-9375-2973784743EF}" srcId="{394818D9-A87D-496C-9579-51699B466426}" destId="{C1E86CFB-14FB-43AD-966D-29759ED2D6B8}" srcOrd="2" destOrd="0" parTransId="{1E284C0B-FD7E-4F47-8419-3BE6E7C3CB39}" sibTransId="{13BD0C5D-5B41-4519-8AF1-1CB4DC9EA021}"/>
    <dgm:cxn modelId="{9C572052-771D-46FA-8F83-AB736348FBD0}" srcId="{9F0E1E6F-8472-4880-B2C2-F88212559567}" destId="{394818D9-A87D-496C-9579-51699B466426}" srcOrd="1" destOrd="0" parTransId="{8641D361-5590-4EAD-9F11-23D671ABAB5A}" sibTransId="{2B5C62BF-E8BC-45ED-A8C2-FF89DF9A4C33}"/>
    <dgm:cxn modelId="{3C98571A-74EA-420E-AB63-2CC7568BE479}" type="presOf" srcId="{FDA58D9A-2D89-44EB-A098-5385A656BBF7}" destId="{2613929E-665B-4010-ACA0-97FD9D9C9071}" srcOrd="0" destOrd="0" presId="urn:microsoft.com/office/officeart/2005/8/layout/chevron2"/>
    <dgm:cxn modelId="{04D3FB91-1681-41E7-9D33-D6979E344026}" srcId="{394818D9-A87D-496C-9579-51699B466426}" destId="{FDA58D9A-2D89-44EB-A098-5385A656BBF7}" srcOrd="0" destOrd="0" parTransId="{F927E2E1-5013-433D-8155-9429A51D6D4C}" sibTransId="{0322561B-8A32-4CD4-9111-FD01157B86C1}"/>
    <dgm:cxn modelId="{E02F8153-C685-42E2-BFF2-80C9D9C21B23}" type="presOf" srcId="{E5EEC754-42A8-4E13-B58C-28EB331387F8}" destId="{E992779A-E716-4627-8A83-6AB3B3BF4A34}" srcOrd="0" destOrd="0" presId="urn:microsoft.com/office/officeart/2005/8/layout/chevron2"/>
    <dgm:cxn modelId="{7B2B90B5-C16A-474F-9F9E-0AA738E0D2F2}" type="presOf" srcId="{A7BC3F76-9A61-4A9E-BFB9-6055FA38E70E}" destId="{2613929E-665B-4010-ACA0-97FD9D9C9071}" srcOrd="0" destOrd="1" presId="urn:microsoft.com/office/officeart/2005/8/layout/chevron2"/>
    <dgm:cxn modelId="{1EE8605B-E1C7-416C-BB48-A7B63B4E831C}" srcId="{394818D9-A87D-496C-9579-51699B466426}" destId="{6DAB9A97-F369-4A14-B28F-0EF43829E3BD}" srcOrd="3" destOrd="0" parTransId="{F111654D-6B7D-46AD-A2A2-B848C2D41341}" sibTransId="{445B35F1-A53C-4BA4-B766-701FBCF94B6B}"/>
    <dgm:cxn modelId="{A5AAC31B-FC0F-40B1-BFDF-88010BE410C7}" type="presOf" srcId="{9F0E1E6F-8472-4880-B2C2-F88212559567}" destId="{FCD5EF97-5AFC-4C34-A8CB-0DB5CC745FC3}" srcOrd="0" destOrd="0" presId="urn:microsoft.com/office/officeart/2005/8/layout/chevron2"/>
    <dgm:cxn modelId="{E2A8F210-27FF-49B2-AE2A-4DF1071BC57D}" type="presOf" srcId="{3D058615-34E2-4155-9DE3-33211DD8B273}" destId="{1E5CDD8D-490A-4DE7-83E6-8E87ADF7605A}" srcOrd="0" destOrd="0" presId="urn:microsoft.com/office/officeart/2005/8/layout/chevron2"/>
    <dgm:cxn modelId="{F6371E21-0E22-4A38-AF77-846A93003474}" type="presOf" srcId="{C1E86CFB-14FB-43AD-966D-29759ED2D6B8}" destId="{2613929E-665B-4010-ACA0-97FD9D9C9071}" srcOrd="0" destOrd="2" presId="urn:microsoft.com/office/officeart/2005/8/layout/chevron2"/>
    <dgm:cxn modelId="{AB3EBB15-D494-4DC2-A289-C2D73598DBB8}" srcId="{15B066F5-6604-495B-9E43-39C6A8D81504}" destId="{72089FF8-75C8-4E56-B604-C4450A7B506D}" srcOrd="0" destOrd="0" parTransId="{15FAD63D-62F7-4F0D-B434-463D940582FD}" sibTransId="{B7CC1823-B0F9-4CBF-8726-EE5B411B022D}"/>
    <dgm:cxn modelId="{760C35B1-13B4-417D-B504-A0E5E4C5BEE0}" srcId="{3D058615-34E2-4155-9DE3-33211DD8B273}" destId="{3768368E-6695-40F1-A9D3-617401A50F2B}" srcOrd="2" destOrd="0" parTransId="{5A319062-6DAF-4CFF-BC72-E16CBF286CF7}" sibTransId="{A7536B32-A6E4-4081-9D8C-BB5EDEAE029A}"/>
    <dgm:cxn modelId="{2DD2C3A5-2A18-4EE8-AD5B-62AEC7325D59}" type="presOf" srcId="{B9070E28-C05D-4EDA-BD8D-19AC85DF4DDF}" destId="{E992779A-E716-4627-8A83-6AB3B3BF4A34}" srcOrd="0" destOrd="1" presId="urn:microsoft.com/office/officeart/2005/8/layout/chevron2"/>
    <dgm:cxn modelId="{CC205B5D-DF29-4E72-9443-FCA4B1A9BB70}" type="presOf" srcId="{72089FF8-75C8-4E56-B604-C4450A7B506D}" destId="{39B2A35E-F42E-4D16-8CC0-9F2F06D344B7}" srcOrd="0" destOrd="0" presId="urn:microsoft.com/office/officeart/2005/8/layout/chevron2"/>
    <dgm:cxn modelId="{AAF27DFE-ED2B-4044-9100-4E98DB0B7B23}" type="presOf" srcId="{3768368E-6695-40F1-A9D3-617401A50F2B}" destId="{E992779A-E716-4627-8A83-6AB3B3BF4A34}" srcOrd="0" destOrd="2" presId="urn:microsoft.com/office/officeart/2005/8/layout/chevron2"/>
    <dgm:cxn modelId="{A5BEE03D-CF03-462E-AECF-60248352E6AF}" srcId="{3D058615-34E2-4155-9DE3-33211DD8B273}" destId="{B9070E28-C05D-4EDA-BD8D-19AC85DF4DDF}" srcOrd="1" destOrd="0" parTransId="{36915D99-44B1-4ABB-951B-DCC328C2404F}" sibTransId="{01B8B5CE-32A3-4B68-97A5-21F67D20B740}"/>
    <dgm:cxn modelId="{BD15601C-9A34-48D6-A2FC-0EAD33A326AC}" type="presOf" srcId="{86C2E108-9068-4B00-9CE9-7700E449D3AF}" destId="{39B2A35E-F42E-4D16-8CC0-9F2F06D344B7}" srcOrd="0" destOrd="1" presId="urn:microsoft.com/office/officeart/2005/8/layout/chevron2"/>
    <dgm:cxn modelId="{C236766D-7A21-49B8-9CD5-002449EC6529}" type="presOf" srcId="{394818D9-A87D-496C-9579-51699B466426}" destId="{9C640EBC-9F0F-4446-8774-0E90593A52D2}" srcOrd="0" destOrd="0" presId="urn:microsoft.com/office/officeart/2005/8/layout/chevron2"/>
    <dgm:cxn modelId="{5D94D4BC-87BF-49B3-92CC-8ADF94FE69BC}" srcId="{9F0E1E6F-8472-4880-B2C2-F88212559567}" destId="{15B066F5-6604-495B-9E43-39C6A8D81504}" srcOrd="0" destOrd="0" parTransId="{1C76D600-B043-44EA-83D9-BD7E901FA37A}" sibTransId="{2B7A77F8-CC16-4F6B-A743-C06BACD7985E}"/>
    <dgm:cxn modelId="{AA90E78A-33D8-4DF6-BAB2-1553357347A3}" type="presParOf" srcId="{FCD5EF97-5AFC-4C34-A8CB-0DB5CC745FC3}" destId="{EF2D5BBB-3461-4358-A2D1-B4290F52B437}" srcOrd="0" destOrd="0" presId="urn:microsoft.com/office/officeart/2005/8/layout/chevron2"/>
    <dgm:cxn modelId="{015199C2-3F86-4739-95FA-CA99F9F14141}" type="presParOf" srcId="{EF2D5BBB-3461-4358-A2D1-B4290F52B437}" destId="{F420268F-D2DC-4BDB-B85B-6712EED69B03}" srcOrd="0" destOrd="0" presId="urn:microsoft.com/office/officeart/2005/8/layout/chevron2"/>
    <dgm:cxn modelId="{B53977BA-9F31-4C65-9893-EE1C507F0CEE}" type="presParOf" srcId="{EF2D5BBB-3461-4358-A2D1-B4290F52B437}" destId="{39B2A35E-F42E-4D16-8CC0-9F2F06D344B7}" srcOrd="1" destOrd="0" presId="urn:microsoft.com/office/officeart/2005/8/layout/chevron2"/>
    <dgm:cxn modelId="{17CCC7E3-523F-4B58-8025-5F4196E2043F}" type="presParOf" srcId="{FCD5EF97-5AFC-4C34-A8CB-0DB5CC745FC3}" destId="{FBB85449-9A3E-4C09-8033-988FD43A1253}" srcOrd="1" destOrd="0" presId="urn:microsoft.com/office/officeart/2005/8/layout/chevron2"/>
    <dgm:cxn modelId="{F619C52B-F060-4102-9614-071A91B685FC}" type="presParOf" srcId="{FCD5EF97-5AFC-4C34-A8CB-0DB5CC745FC3}" destId="{23DBDD4D-9412-4797-A1F0-802EA121D437}" srcOrd="2" destOrd="0" presId="urn:microsoft.com/office/officeart/2005/8/layout/chevron2"/>
    <dgm:cxn modelId="{8F9F56CC-5C0F-41B4-BD20-9BF9AB17BC5A}" type="presParOf" srcId="{23DBDD4D-9412-4797-A1F0-802EA121D437}" destId="{9C640EBC-9F0F-4446-8774-0E90593A52D2}" srcOrd="0" destOrd="0" presId="urn:microsoft.com/office/officeart/2005/8/layout/chevron2"/>
    <dgm:cxn modelId="{551D209D-BA16-4E34-A167-E1A07EBB3D07}" type="presParOf" srcId="{23DBDD4D-9412-4797-A1F0-802EA121D437}" destId="{2613929E-665B-4010-ACA0-97FD9D9C9071}" srcOrd="1" destOrd="0" presId="urn:microsoft.com/office/officeart/2005/8/layout/chevron2"/>
    <dgm:cxn modelId="{7FF89F33-CBE3-401A-9A68-E3C401F843D2}" type="presParOf" srcId="{FCD5EF97-5AFC-4C34-A8CB-0DB5CC745FC3}" destId="{B73F1DA8-FB2B-4255-8060-BBFBA8E921C4}" srcOrd="3" destOrd="0" presId="urn:microsoft.com/office/officeart/2005/8/layout/chevron2"/>
    <dgm:cxn modelId="{EA082A7C-AB7E-422D-B9DB-66DF2F27E57E}" type="presParOf" srcId="{FCD5EF97-5AFC-4C34-A8CB-0DB5CC745FC3}" destId="{D4B62CE9-0CA4-4AF9-849C-C40D1C4C4503}" srcOrd="4" destOrd="0" presId="urn:microsoft.com/office/officeart/2005/8/layout/chevron2"/>
    <dgm:cxn modelId="{41A97063-2BB5-4FA1-9C29-9D6ACCCE58B1}" type="presParOf" srcId="{D4B62CE9-0CA4-4AF9-849C-C40D1C4C4503}" destId="{1E5CDD8D-490A-4DE7-83E6-8E87ADF7605A}" srcOrd="0" destOrd="0" presId="urn:microsoft.com/office/officeart/2005/8/layout/chevron2"/>
    <dgm:cxn modelId="{2F72AAF9-5B14-422E-87EA-FE104F040A5F}" type="presParOf" srcId="{D4B62CE9-0CA4-4AF9-849C-C40D1C4C4503}" destId="{E992779A-E716-4627-8A83-6AB3B3BF4A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0E1E6F-8472-4880-B2C2-F88212559567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15B066F5-6604-495B-9E43-39C6A8D81504}">
      <dgm:prSet phldrT="[Texte]" custT="1"/>
      <dgm:spPr/>
      <dgm:t>
        <a:bodyPr/>
        <a:lstStyle/>
        <a:p>
          <a:r>
            <a:rPr lang="fr-FR" sz="2800" b="1" dirty="0" smtClean="0"/>
            <a:t>STEP 1</a:t>
          </a:r>
          <a:endParaRPr lang="fr-FR" sz="2800" b="1" dirty="0"/>
        </a:p>
      </dgm:t>
    </dgm:pt>
    <dgm:pt modelId="{1C76D600-B043-44EA-83D9-BD7E901FA37A}" type="parTrans" cxnId="{5D94D4BC-87BF-49B3-92CC-8ADF94FE69BC}">
      <dgm:prSet/>
      <dgm:spPr/>
      <dgm:t>
        <a:bodyPr/>
        <a:lstStyle/>
        <a:p>
          <a:endParaRPr lang="fr-FR"/>
        </a:p>
      </dgm:t>
    </dgm:pt>
    <dgm:pt modelId="{2B7A77F8-CC16-4F6B-A743-C06BACD7985E}" type="sibTrans" cxnId="{5D94D4BC-87BF-49B3-92CC-8ADF94FE69BC}">
      <dgm:prSet/>
      <dgm:spPr/>
      <dgm:t>
        <a:bodyPr/>
        <a:lstStyle/>
        <a:p>
          <a:endParaRPr lang="fr-FR"/>
        </a:p>
      </dgm:t>
    </dgm:pt>
    <dgm:pt modelId="{72089FF8-75C8-4E56-B604-C4450A7B506D}">
      <dgm:prSet phldrT="[Texte]"/>
      <dgm:spPr/>
      <dgm:t>
        <a:bodyPr/>
        <a:lstStyle/>
        <a:p>
          <a:r>
            <a:rPr lang="fr-FR" b="1" dirty="0" smtClean="0"/>
            <a:t>MANUAL RFM CLASSIFICATION (</a:t>
          </a:r>
          <a:r>
            <a:rPr lang="fr-FR" b="1" dirty="0" err="1" smtClean="0"/>
            <a:t>Recency</a:t>
          </a:r>
          <a:r>
            <a:rPr lang="fr-FR" b="1" dirty="0" smtClean="0"/>
            <a:t>, </a:t>
          </a:r>
          <a:r>
            <a:rPr lang="fr-FR" b="1" dirty="0" err="1" smtClean="0"/>
            <a:t>Frequency</a:t>
          </a:r>
          <a:r>
            <a:rPr lang="fr-FR" b="1" dirty="0" smtClean="0"/>
            <a:t>, </a:t>
          </a:r>
          <a:r>
            <a:rPr lang="fr-FR" b="1" dirty="0" err="1" smtClean="0"/>
            <a:t>Monetary</a:t>
          </a:r>
          <a:r>
            <a:rPr lang="fr-FR" b="1" dirty="0" smtClean="0"/>
            <a:t>)</a:t>
          </a:r>
          <a:endParaRPr lang="fr-FR" b="1" dirty="0"/>
        </a:p>
      </dgm:t>
    </dgm:pt>
    <dgm:pt modelId="{15FAD63D-62F7-4F0D-B434-463D940582FD}" type="parTrans" cxnId="{AB3EBB15-D494-4DC2-A289-C2D73598DBB8}">
      <dgm:prSet/>
      <dgm:spPr/>
      <dgm:t>
        <a:bodyPr/>
        <a:lstStyle/>
        <a:p>
          <a:endParaRPr lang="fr-FR"/>
        </a:p>
      </dgm:t>
    </dgm:pt>
    <dgm:pt modelId="{B7CC1823-B0F9-4CBF-8726-EE5B411B022D}" type="sibTrans" cxnId="{AB3EBB15-D494-4DC2-A289-C2D73598DBB8}">
      <dgm:prSet/>
      <dgm:spPr/>
      <dgm:t>
        <a:bodyPr/>
        <a:lstStyle/>
        <a:p>
          <a:endParaRPr lang="fr-FR"/>
        </a:p>
      </dgm:t>
    </dgm:pt>
    <dgm:pt modelId="{86C2E108-9068-4B00-9CE9-7700E449D3AF}">
      <dgm:prSet phldrT="[Texte]"/>
      <dgm:spPr/>
      <dgm:t>
        <a:bodyPr/>
        <a:lstStyle/>
        <a:p>
          <a:r>
            <a:rPr lang="fr-FR" dirty="0" smtClean="0"/>
            <a:t>Quantile Segmentation, RFM Score</a:t>
          </a:r>
          <a:endParaRPr lang="fr-FR" dirty="0"/>
        </a:p>
      </dgm:t>
    </dgm:pt>
    <dgm:pt modelId="{6E41FF29-2145-4DEA-85E7-2BAD0562EB1A}" type="parTrans" cxnId="{4BD8BE4E-CB7F-4216-80C4-41DD9BB25E6E}">
      <dgm:prSet/>
      <dgm:spPr/>
      <dgm:t>
        <a:bodyPr/>
        <a:lstStyle/>
        <a:p>
          <a:endParaRPr lang="fr-FR"/>
        </a:p>
      </dgm:t>
    </dgm:pt>
    <dgm:pt modelId="{B99D616E-2DA1-4353-AFBC-C271F660D730}" type="sibTrans" cxnId="{4BD8BE4E-CB7F-4216-80C4-41DD9BB25E6E}">
      <dgm:prSet/>
      <dgm:spPr/>
      <dgm:t>
        <a:bodyPr/>
        <a:lstStyle/>
        <a:p>
          <a:endParaRPr lang="fr-FR"/>
        </a:p>
      </dgm:t>
    </dgm:pt>
    <dgm:pt modelId="{394818D9-A87D-496C-9579-51699B466426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2</a:t>
          </a:r>
          <a:endParaRPr lang="fr-FR" sz="2800" b="1" dirty="0">
            <a:solidFill>
              <a:srgbClr val="3F5A7B"/>
            </a:solidFill>
          </a:endParaRPr>
        </a:p>
      </dgm:t>
    </dgm:pt>
    <dgm:pt modelId="{8641D361-5590-4EAD-9F11-23D671ABAB5A}" type="parTrans" cxnId="{9C572052-771D-46FA-8F83-AB736348FBD0}">
      <dgm:prSet/>
      <dgm:spPr/>
      <dgm:t>
        <a:bodyPr/>
        <a:lstStyle/>
        <a:p>
          <a:endParaRPr lang="fr-FR"/>
        </a:p>
      </dgm:t>
    </dgm:pt>
    <dgm:pt modelId="{2B5C62BF-E8BC-45ED-A8C2-FF89DF9A4C33}" type="sibTrans" cxnId="{9C572052-771D-46FA-8F83-AB736348FBD0}">
      <dgm:prSet/>
      <dgm:spPr/>
      <dgm:t>
        <a:bodyPr/>
        <a:lstStyle/>
        <a:p>
          <a:endParaRPr lang="fr-FR"/>
        </a:p>
      </dgm:t>
    </dgm:pt>
    <dgm:pt modelId="{FDA58D9A-2D89-44EB-A098-5385A656BBF7}">
      <dgm:prSet phldrT="[Texte]"/>
      <dgm:spPr>
        <a:solidFill>
          <a:srgbClr val="355071"/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CLASSIC UNSUPERVISED RFM – 3 Components</a:t>
          </a:r>
          <a:endParaRPr lang="fr-FR" b="1" dirty="0">
            <a:solidFill>
              <a:srgbClr val="3F5A7B"/>
            </a:solidFill>
          </a:endParaRPr>
        </a:p>
      </dgm:t>
    </dgm:pt>
    <dgm:pt modelId="{F927E2E1-5013-433D-8155-9429A51D6D4C}" type="parTrans" cxnId="{04D3FB91-1681-41E7-9D33-D6979E344026}">
      <dgm:prSet/>
      <dgm:spPr/>
      <dgm:t>
        <a:bodyPr/>
        <a:lstStyle/>
        <a:p>
          <a:endParaRPr lang="fr-FR"/>
        </a:p>
      </dgm:t>
    </dgm:pt>
    <dgm:pt modelId="{0322561B-8A32-4CD4-9111-FD01157B86C1}" type="sibTrans" cxnId="{04D3FB91-1681-41E7-9D33-D6979E344026}">
      <dgm:prSet/>
      <dgm:spPr/>
      <dgm:t>
        <a:bodyPr/>
        <a:lstStyle/>
        <a:p>
          <a:endParaRPr lang="fr-FR"/>
        </a:p>
      </dgm:t>
    </dgm:pt>
    <dgm:pt modelId="{6DAB9A97-F369-4A14-B28F-0EF43829E3BD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Clustering</a:t>
          </a:r>
          <a:r>
            <a:rPr lang="fr-FR" dirty="0" smtClean="0">
              <a:solidFill>
                <a:srgbClr val="3F5A7B"/>
              </a:solidFill>
            </a:rPr>
            <a:t> </a:t>
          </a:r>
          <a:r>
            <a:rPr lang="fr-FR" dirty="0" err="1" smtClean="0">
              <a:solidFill>
                <a:srgbClr val="3F5A7B"/>
              </a:solidFill>
            </a:rPr>
            <a:t>algorithms</a:t>
          </a:r>
          <a:r>
            <a:rPr lang="fr-FR" dirty="0" smtClean="0">
              <a:solidFill>
                <a:srgbClr val="3F5A7B"/>
              </a:solidFill>
            </a:rPr>
            <a:t>: K-</a:t>
          </a:r>
          <a:r>
            <a:rPr lang="fr-FR" dirty="0" err="1" smtClean="0">
              <a:solidFill>
                <a:srgbClr val="3F5A7B"/>
              </a:solidFill>
            </a:rPr>
            <a:t>Means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DBScan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HDBScan</a:t>
          </a:r>
          <a:endParaRPr lang="fr-FR" dirty="0">
            <a:solidFill>
              <a:srgbClr val="3F5A7B"/>
            </a:solidFill>
          </a:endParaRPr>
        </a:p>
      </dgm:t>
    </dgm:pt>
    <dgm:pt modelId="{F111654D-6B7D-46AD-A2A2-B848C2D41341}" type="parTrans" cxnId="{1EE8605B-E1C7-416C-BB48-A7B63B4E831C}">
      <dgm:prSet/>
      <dgm:spPr/>
      <dgm:t>
        <a:bodyPr/>
        <a:lstStyle/>
        <a:p>
          <a:endParaRPr lang="fr-FR"/>
        </a:p>
      </dgm:t>
    </dgm:pt>
    <dgm:pt modelId="{445B35F1-A53C-4BA4-B766-701FBCF94B6B}" type="sibTrans" cxnId="{1EE8605B-E1C7-416C-BB48-A7B63B4E831C}">
      <dgm:prSet/>
      <dgm:spPr/>
      <dgm:t>
        <a:bodyPr/>
        <a:lstStyle/>
        <a:p>
          <a:endParaRPr lang="fr-FR"/>
        </a:p>
      </dgm:t>
    </dgm:pt>
    <dgm:pt modelId="{3D058615-34E2-4155-9DE3-33211DD8B273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3</a:t>
          </a:r>
          <a:endParaRPr lang="fr-FR" sz="2800" b="1" dirty="0">
            <a:solidFill>
              <a:srgbClr val="3F5A7B"/>
            </a:solidFill>
          </a:endParaRPr>
        </a:p>
      </dgm:t>
    </dgm:pt>
    <dgm:pt modelId="{8005C2B7-FB76-4DE5-B5E4-99F74899ADE3}" type="parTrans" cxnId="{5D225233-521C-4DBC-980D-55DBC05A67C7}">
      <dgm:prSet/>
      <dgm:spPr/>
      <dgm:t>
        <a:bodyPr/>
        <a:lstStyle/>
        <a:p>
          <a:endParaRPr lang="fr-FR"/>
        </a:p>
      </dgm:t>
    </dgm:pt>
    <dgm:pt modelId="{C6A5AE58-67F0-4758-9F1A-63C2CD64E0FF}" type="sibTrans" cxnId="{5D225233-521C-4DBC-980D-55DBC05A67C7}">
      <dgm:prSet/>
      <dgm:spPr/>
      <dgm:t>
        <a:bodyPr/>
        <a:lstStyle/>
        <a:p>
          <a:endParaRPr lang="fr-FR"/>
        </a:p>
      </dgm:t>
    </dgm:pt>
    <dgm:pt modelId="{E5EEC754-42A8-4E13-B58C-28EB331387F8}">
      <dgm:prSet phldrT="[Texte]"/>
      <dgm:spPr>
        <a:solidFill>
          <a:srgbClr val="355071"/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ENHANCED UNSUPERVISED RFM  - 6 Components</a:t>
          </a:r>
          <a:endParaRPr lang="fr-FR" b="1" dirty="0">
            <a:solidFill>
              <a:srgbClr val="3F5A7B"/>
            </a:solidFill>
          </a:endParaRPr>
        </a:p>
      </dgm:t>
    </dgm:pt>
    <dgm:pt modelId="{DCBB621C-C272-4D72-8B3C-C073CA350E44}" type="parTrans" cxnId="{C94EDDF9-B167-42B0-9654-EA3E47655CCF}">
      <dgm:prSet/>
      <dgm:spPr/>
      <dgm:t>
        <a:bodyPr/>
        <a:lstStyle/>
        <a:p>
          <a:endParaRPr lang="fr-FR"/>
        </a:p>
      </dgm:t>
    </dgm:pt>
    <dgm:pt modelId="{9974CEC2-B38D-4FEA-8ACE-496D20B020DA}" type="sibTrans" cxnId="{C94EDDF9-B167-42B0-9654-EA3E47655CCF}">
      <dgm:prSet/>
      <dgm:spPr/>
      <dgm:t>
        <a:bodyPr/>
        <a:lstStyle/>
        <a:p>
          <a:endParaRPr lang="fr-FR"/>
        </a:p>
      </dgm:t>
    </dgm:pt>
    <dgm:pt modelId="{6A3480D4-6FE9-4751-BE92-CCCD98C4F32E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Clustering</a:t>
          </a:r>
          <a:r>
            <a:rPr lang="fr-FR" dirty="0" smtClean="0">
              <a:solidFill>
                <a:srgbClr val="3F5A7B"/>
              </a:solidFill>
            </a:rPr>
            <a:t> </a:t>
          </a:r>
          <a:r>
            <a:rPr lang="fr-FR" dirty="0" err="1" smtClean="0">
              <a:solidFill>
                <a:srgbClr val="3F5A7B"/>
              </a:solidFill>
            </a:rPr>
            <a:t>algorithms</a:t>
          </a:r>
          <a:r>
            <a:rPr lang="fr-FR" dirty="0" smtClean="0">
              <a:solidFill>
                <a:srgbClr val="3F5A7B"/>
              </a:solidFill>
            </a:rPr>
            <a:t>: K-</a:t>
          </a:r>
          <a:r>
            <a:rPr lang="fr-FR" dirty="0" err="1" smtClean="0">
              <a:solidFill>
                <a:srgbClr val="3F5A7B"/>
              </a:solidFill>
            </a:rPr>
            <a:t>Means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DBSCan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HDBScan</a:t>
          </a:r>
          <a:endParaRPr lang="fr-FR" dirty="0">
            <a:solidFill>
              <a:srgbClr val="3F5A7B"/>
            </a:solidFill>
          </a:endParaRPr>
        </a:p>
      </dgm:t>
    </dgm:pt>
    <dgm:pt modelId="{2B40BCDA-5A84-4918-B7B3-1FC6F0296910}" type="parTrans" cxnId="{8BBD1749-CB94-46A9-840C-9085ABD96FAA}">
      <dgm:prSet/>
      <dgm:spPr/>
      <dgm:t>
        <a:bodyPr/>
        <a:lstStyle/>
        <a:p>
          <a:endParaRPr lang="fr-FR"/>
        </a:p>
      </dgm:t>
    </dgm:pt>
    <dgm:pt modelId="{135F09E3-B4D9-4104-84D3-EFBC8B575767}" type="sibTrans" cxnId="{8BBD1749-CB94-46A9-840C-9085ABD96FAA}">
      <dgm:prSet/>
      <dgm:spPr/>
      <dgm:t>
        <a:bodyPr/>
        <a:lstStyle/>
        <a:p>
          <a:endParaRPr lang="fr-FR"/>
        </a:p>
      </dgm:t>
    </dgm:pt>
    <dgm:pt modelId="{A7BC3F76-9A61-4A9E-BFB9-6055FA38E70E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Feature</a:t>
          </a:r>
          <a:r>
            <a:rPr lang="fr-FR" dirty="0" smtClean="0">
              <a:solidFill>
                <a:srgbClr val="3F5A7B"/>
              </a:solidFill>
            </a:rPr>
            <a:t> Engineering: </a:t>
          </a:r>
          <a:r>
            <a:rPr lang="fr-FR" dirty="0" err="1" smtClean="0">
              <a:solidFill>
                <a:srgbClr val="3F5A7B"/>
              </a:solidFill>
            </a:rPr>
            <a:t>Recency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Frequency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Monetary</a:t>
          </a:r>
          <a:endParaRPr lang="fr-FR" dirty="0">
            <a:solidFill>
              <a:srgbClr val="3F5A7B"/>
            </a:solidFill>
          </a:endParaRPr>
        </a:p>
      </dgm:t>
    </dgm:pt>
    <dgm:pt modelId="{C175C26B-26A6-4E07-A36A-9F54213F2AE3}" type="parTrans" cxnId="{56ADA250-E11D-432D-81F9-7892E1D037BF}">
      <dgm:prSet/>
      <dgm:spPr/>
      <dgm:t>
        <a:bodyPr/>
        <a:lstStyle/>
        <a:p>
          <a:endParaRPr lang="fr-FR"/>
        </a:p>
      </dgm:t>
    </dgm:pt>
    <dgm:pt modelId="{90643BBD-F0B6-40AA-B66B-12DB5CD28CEB}" type="sibTrans" cxnId="{56ADA250-E11D-432D-81F9-7892E1D037BF}">
      <dgm:prSet/>
      <dgm:spPr/>
      <dgm:t>
        <a:bodyPr/>
        <a:lstStyle/>
        <a:p>
          <a:endParaRPr lang="fr-FR"/>
        </a:p>
      </dgm:t>
    </dgm:pt>
    <dgm:pt modelId="{B9070E28-C05D-4EDA-BD8D-19AC85DF4DDF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Recency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Frequency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Monetary</a:t>
          </a:r>
          <a:r>
            <a:rPr lang="fr-FR" dirty="0" smtClean="0">
              <a:solidFill>
                <a:srgbClr val="3F5A7B"/>
              </a:solidFill>
            </a:rPr>
            <a:t> + Delivery, </a:t>
          </a:r>
          <a:r>
            <a:rPr lang="fr-FR" dirty="0" err="1" smtClean="0">
              <a:solidFill>
                <a:srgbClr val="3F5A7B"/>
              </a:solidFill>
            </a:rPr>
            <a:t>Review</a:t>
          </a:r>
          <a:r>
            <a:rPr lang="fr-FR" dirty="0" smtClean="0">
              <a:solidFill>
                <a:srgbClr val="3F5A7B"/>
              </a:solidFill>
            </a:rPr>
            <a:t> score, Total items</a:t>
          </a:r>
          <a:endParaRPr lang="fr-FR" dirty="0">
            <a:solidFill>
              <a:srgbClr val="3F5A7B"/>
            </a:solidFill>
          </a:endParaRPr>
        </a:p>
      </dgm:t>
    </dgm:pt>
    <dgm:pt modelId="{36915D99-44B1-4ABB-951B-DCC328C2404F}" type="parTrans" cxnId="{A5BEE03D-CF03-462E-AECF-60248352E6AF}">
      <dgm:prSet/>
      <dgm:spPr/>
      <dgm:t>
        <a:bodyPr/>
        <a:lstStyle/>
        <a:p>
          <a:endParaRPr lang="fr-FR"/>
        </a:p>
      </dgm:t>
    </dgm:pt>
    <dgm:pt modelId="{01B8B5CE-32A3-4B68-97A5-21F67D20B740}" type="sibTrans" cxnId="{A5BEE03D-CF03-462E-AECF-60248352E6AF}">
      <dgm:prSet/>
      <dgm:spPr/>
      <dgm:t>
        <a:bodyPr/>
        <a:lstStyle/>
        <a:p>
          <a:endParaRPr lang="fr-FR"/>
        </a:p>
      </dgm:t>
    </dgm:pt>
    <dgm:pt modelId="{C1E86CFB-14FB-43AD-966D-29759ED2D6B8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Pre-processing</a:t>
          </a:r>
          <a:r>
            <a:rPr lang="fr-FR" dirty="0" smtClean="0">
              <a:solidFill>
                <a:srgbClr val="3F5A7B"/>
              </a:solidFill>
            </a:rPr>
            <a:t> (</a:t>
          </a:r>
          <a:r>
            <a:rPr lang="fr-FR" dirty="0" err="1" smtClean="0">
              <a:solidFill>
                <a:srgbClr val="3F5A7B"/>
              </a:solidFill>
            </a:rPr>
            <a:t>Standardization</a:t>
          </a:r>
          <a:endParaRPr lang="fr-FR" dirty="0">
            <a:solidFill>
              <a:srgbClr val="3F5A7B"/>
            </a:solidFill>
          </a:endParaRPr>
        </a:p>
      </dgm:t>
    </dgm:pt>
    <dgm:pt modelId="{1E284C0B-FD7E-4F47-8419-3BE6E7C3CB39}" type="parTrans" cxnId="{0F4425F3-87EA-4564-9375-2973784743EF}">
      <dgm:prSet/>
      <dgm:spPr/>
      <dgm:t>
        <a:bodyPr/>
        <a:lstStyle/>
        <a:p>
          <a:endParaRPr lang="fr-FR"/>
        </a:p>
      </dgm:t>
    </dgm:pt>
    <dgm:pt modelId="{13BD0C5D-5B41-4519-8AF1-1CB4DC9EA021}" type="sibTrans" cxnId="{0F4425F3-87EA-4564-9375-2973784743EF}">
      <dgm:prSet/>
      <dgm:spPr/>
      <dgm:t>
        <a:bodyPr/>
        <a:lstStyle/>
        <a:p>
          <a:endParaRPr lang="fr-FR"/>
        </a:p>
      </dgm:t>
    </dgm:pt>
    <dgm:pt modelId="{3768368E-6695-40F1-A9D3-617401A50F2B}">
      <dgm:prSet phldrT="[Texte]"/>
      <dgm:spPr>
        <a:solidFill>
          <a:srgbClr val="355071"/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Pre-processing</a:t>
          </a:r>
          <a:r>
            <a:rPr lang="fr-FR" dirty="0" smtClean="0">
              <a:solidFill>
                <a:srgbClr val="3F5A7B"/>
              </a:solidFill>
            </a:rPr>
            <a:t> (</a:t>
          </a:r>
          <a:r>
            <a:rPr lang="fr-FR" dirty="0" err="1" smtClean="0">
              <a:solidFill>
                <a:srgbClr val="3F5A7B"/>
              </a:solidFill>
            </a:rPr>
            <a:t>Standardization</a:t>
          </a:r>
          <a:r>
            <a:rPr lang="fr-FR" dirty="0" smtClean="0">
              <a:solidFill>
                <a:srgbClr val="3F5A7B"/>
              </a:solidFill>
            </a:rPr>
            <a:t>, PCA…)</a:t>
          </a:r>
          <a:endParaRPr lang="fr-FR" dirty="0">
            <a:solidFill>
              <a:srgbClr val="3F5A7B"/>
            </a:solidFill>
          </a:endParaRPr>
        </a:p>
      </dgm:t>
    </dgm:pt>
    <dgm:pt modelId="{5A319062-6DAF-4CFF-BC72-E16CBF286CF7}" type="parTrans" cxnId="{760C35B1-13B4-417D-B504-A0E5E4C5BEE0}">
      <dgm:prSet/>
      <dgm:spPr/>
      <dgm:t>
        <a:bodyPr/>
        <a:lstStyle/>
        <a:p>
          <a:endParaRPr lang="fr-FR"/>
        </a:p>
      </dgm:t>
    </dgm:pt>
    <dgm:pt modelId="{A7536B32-A6E4-4081-9D8C-BB5EDEAE029A}" type="sibTrans" cxnId="{760C35B1-13B4-417D-B504-A0E5E4C5BEE0}">
      <dgm:prSet/>
      <dgm:spPr/>
      <dgm:t>
        <a:bodyPr/>
        <a:lstStyle/>
        <a:p>
          <a:endParaRPr lang="fr-FR"/>
        </a:p>
      </dgm:t>
    </dgm:pt>
    <dgm:pt modelId="{FCD5EF97-5AFC-4C34-A8CB-0DB5CC745FC3}" type="pres">
      <dgm:prSet presAssocID="{9F0E1E6F-8472-4880-B2C2-F882125595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F2D5BBB-3461-4358-A2D1-B4290F52B437}" type="pres">
      <dgm:prSet presAssocID="{15B066F5-6604-495B-9E43-39C6A8D81504}" presName="composite" presStyleCnt="0"/>
      <dgm:spPr/>
    </dgm:pt>
    <dgm:pt modelId="{F420268F-D2DC-4BDB-B85B-6712EED69B03}" type="pres">
      <dgm:prSet presAssocID="{15B066F5-6604-495B-9E43-39C6A8D8150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B2A35E-F42E-4D16-8CC0-9F2F06D344B7}" type="pres">
      <dgm:prSet presAssocID="{15B066F5-6604-495B-9E43-39C6A8D8150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B85449-9A3E-4C09-8033-988FD43A1253}" type="pres">
      <dgm:prSet presAssocID="{2B7A77F8-CC16-4F6B-A743-C06BACD7985E}" presName="sp" presStyleCnt="0"/>
      <dgm:spPr/>
    </dgm:pt>
    <dgm:pt modelId="{23DBDD4D-9412-4797-A1F0-802EA121D437}" type="pres">
      <dgm:prSet presAssocID="{394818D9-A87D-496C-9579-51699B466426}" presName="composite" presStyleCnt="0"/>
      <dgm:spPr/>
    </dgm:pt>
    <dgm:pt modelId="{9C640EBC-9F0F-4446-8774-0E90593A52D2}" type="pres">
      <dgm:prSet presAssocID="{394818D9-A87D-496C-9579-51699B46642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13929E-665B-4010-ACA0-97FD9D9C9071}" type="pres">
      <dgm:prSet presAssocID="{394818D9-A87D-496C-9579-51699B46642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3F1DA8-FB2B-4255-8060-BBFBA8E921C4}" type="pres">
      <dgm:prSet presAssocID="{2B5C62BF-E8BC-45ED-A8C2-FF89DF9A4C33}" presName="sp" presStyleCnt="0"/>
      <dgm:spPr/>
    </dgm:pt>
    <dgm:pt modelId="{D4B62CE9-0CA4-4AF9-849C-C40D1C4C4503}" type="pres">
      <dgm:prSet presAssocID="{3D058615-34E2-4155-9DE3-33211DD8B273}" presName="composite" presStyleCnt="0"/>
      <dgm:spPr/>
    </dgm:pt>
    <dgm:pt modelId="{1E5CDD8D-490A-4DE7-83E6-8E87ADF7605A}" type="pres">
      <dgm:prSet presAssocID="{3D058615-34E2-4155-9DE3-33211DD8B27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92779A-E716-4627-8A83-6AB3B3BF4A34}" type="pres">
      <dgm:prSet presAssocID="{3D058615-34E2-4155-9DE3-33211DD8B27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F27DFE-ED2B-4044-9100-4E98DB0B7B23}" type="presOf" srcId="{3768368E-6695-40F1-A9D3-617401A50F2B}" destId="{E992779A-E716-4627-8A83-6AB3B3BF4A34}" srcOrd="0" destOrd="2" presId="urn:microsoft.com/office/officeart/2005/8/layout/chevron2"/>
    <dgm:cxn modelId="{C236766D-7A21-49B8-9CD5-002449EC6529}" type="presOf" srcId="{394818D9-A87D-496C-9579-51699B466426}" destId="{9C640EBC-9F0F-4446-8774-0E90593A52D2}" srcOrd="0" destOrd="0" presId="urn:microsoft.com/office/officeart/2005/8/layout/chevron2"/>
    <dgm:cxn modelId="{CC205B5D-DF29-4E72-9443-FCA4B1A9BB70}" type="presOf" srcId="{72089FF8-75C8-4E56-B604-C4450A7B506D}" destId="{39B2A35E-F42E-4D16-8CC0-9F2F06D344B7}" srcOrd="0" destOrd="0" presId="urn:microsoft.com/office/officeart/2005/8/layout/chevron2"/>
    <dgm:cxn modelId="{1EE8605B-E1C7-416C-BB48-A7B63B4E831C}" srcId="{394818D9-A87D-496C-9579-51699B466426}" destId="{6DAB9A97-F369-4A14-B28F-0EF43829E3BD}" srcOrd="3" destOrd="0" parTransId="{F111654D-6B7D-46AD-A2A2-B848C2D41341}" sibTransId="{445B35F1-A53C-4BA4-B766-701FBCF94B6B}"/>
    <dgm:cxn modelId="{9C572052-771D-46FA-8F83-AB736348FBD0}" srcId="{9F0E1E6F-8472-4880-B2C2-F88212559567}" destId="{394818D9-A87D-496C-9579-51699B466426}" srcOrd="1" destOrd="0" parTransId="{8641D361-5590-4EAD-9F11-23D671ABAB5A}" sibTransId="{2B5C62BF-E8BC-45ED-A8C2-FF89DF9A4C33}"/>
    <dgm:cxn modelId="{AB3EBB15-D494-4DC2-A289-C2D73598DBB8}" srcId="{15B066F5-6604-495B-9E43-39C6A8D81504}" destId="{72089FF8-75C8-4E56-B604-C4450A7B506D}" srcOrd="0" destOrd="0" parTransId="{15FAD63D-62F7-4F0D-B434-463D940582FD}" sibTransId="{B7CC1823-B0F9-4CBF-8726-EE5B411B022D}"/>
    <dgm:cxn modelId="{E2A8F210-27FF-49B2-AE2A-4DF1071BC57D}" type="presOf" srcId="{3D058615-34E2-4155-9DE3-33211DD8B273}" destId="{1E5CDD8D-490A-4DE7-83E6-8E87ADF7605A}" srcOrd="0" destOrd="0" presId="urn:microsoft.com/office/officeart/2005/8/layout/chevron2"/>
    <dgm:cxn modelId="{8BBD1749-CB94-46A9-840C-9085ABD96FAA}" srcId="{3D058615-34E2-4155-9DE3-33211DD8B273}" destId="{6A3480D4-6FE9-4751-BE92-CCCD98C4F32E}" srcOrd="3" destOrd="0" parTransId="{2B40BCDA-5A84-4918-B7B3-1FC6F0296910}" sibTransId="{135F09E3-B4D9-4104-84D3-EFBC8B575767}"/>
    <dgm:cxn modelId="{E02F8153-C685-42E2-BFF2-80C9D9C21B23}" type="presOf" srcId="{E5EEC754-42A8-4E13-B58C-28EB331387F8}" destId="{E992779A-E716-4627-8A83-6AB3B3BF4A34}" srcOrd="0" destOrd="0" presId="urn:microsoft.com/office/officeart/2005/8/layout/chevron2"/>
    <dgm:cxn modelId="{B19E1611-AB8E-48DB-AB56-9EDA9EB50490}" type="presOf" srcId="{6A3480D4-6FE9-4751-BE92-CCCD98C4F32E}" destId="{E992779A-E716-4627-8A83-6AB3B3BF4A34}" srcOrd="0" destOrd="3" presId="urn:microsoft.com/office/officeart/2005/8/layout/chevron2"/>
    <dgm:cxn modelId="{56ADA250-E11D-432D-81F9-7892E1D037BF}" srcId="{394818D9-A87D-496C-9579-51699B466426}" destId="{A7BC3F76-9A61-4A9E-BFB9-6055FA38E70E}" srcOrd="1" destOrd="0" parTransId="{C175C26B-26A6-4E07-A36A-9F54213F2AE3}" sibTransId="{90643BBD-F0B6-40AA-B66B-12DB5CD28CEB}"/>
    <dgm:cxn modelId="{5D94D4BC-87BF-49B3-92CC-8ADF94FE69BC}" srcId="{9F0E1E6F-8472-4880-B2C2-F88212559567}" destId="{15B066F5-6604-495B-9E43-39C6A8D81504}" srcOrd="0" destOrd="0" parTransId="{1C76D600-B043-44EA-83D9-BD7E901FA37A}" sibTransId="{2B7A77F8-CC16-4F6B-A743-C06BACD7985E}"/>
    <dgm:cxn modelId="{04D3FB91-1681-41E7-9D33-D6979E344026}" srcId="{394818D9-A87D-496C-9579-51699B466426}" destId="{FDA58D9A-2D89-44EB-A098-5385A656BBF7}" srcOrd="0" destOrd="0" parTransId="{F927E2E1-5013-433D-8155-9429A51D6D4C}" sibTransId="{0322561B-8A32-4CD4-9111-FD01157B86C1}"/>
    <dgm:cxn modelId="{760C35B1-13B4-417D-B504-A0E5E4C5BEE0}" srcId="{3D058615-34E2-4155-9DE3-33211DD8B273}" destId="{3768368E-6695-40F1-A9D3-617401A50F2B}" srcOrd="2" destOrd="0" parTransId="{5A319062-6DAF-4CFF-BC72-E16CBF286CF7}" sibTransId="{A7536B32-A6E4-4081-9D8C-BB5EDEAE029A}"/>
    <dgm:cxn modelId="{21380E7B-BC2A-4F66-AAB0-C3329EDA64DD}" type="presOf" srcId="{15B066F5-6604-495B-9E43-39C6A8D81504}" destId="{F420268F-D2DC-4BDB-B85B-6712EED69B03}" srcOrd="0" destOrd="0" presId="urn:microsoft.com/office/officeart/2005/8/layout/chevron2"/>
    <dgm:cxn modelId="{C94EDDF9-B167-42B0-9654-EA3E47655CCF}" srcId="{3D058615-34E2-4155-9DE3-33211DD8B273}" destId="{E5EEC754-42A8-4E13-B58C-28EB331387F8}" srcOrd="0" destOrd="0" parTransId="{DCBB621C-C272-4D72-8B3C-C073CA350E44}" sibTransId="{9974CEC2-B38D-4FEA-8ACE-496D20B020DA}"/>
    <dgm:cxn modelId="{BD15601C-9A34-48D6-A2FC-0EAD33A326AC}" type="presOf" srcId="{86C2E108-9068-4B00-9CE9-7700E449D3AF}" destId="{39B2A35E-F42E-4D16-8CC0-9F2F06D344B7}" srcOrd="0" destOrd="1" presId="urn:microsoft.com/office/officeart/2005/8/layout/chevron2"/>
    <dgm:cxn modelId="{A5AAC31B-FC0F-40B1-BFDF-88010BE410C7}" type="presOf" srcId="{9F0E1E6F-8472-4880-B2C2-F88212559567}" destId="{FCD5EF97-5AFC-4C34-A8CB-0DB5CC745FC3}" srcOrd="0" destOrd="0" presId="urn:microsoft.com/office/officeart/2005/8/layout/chevron2"/>
    <dgm:cxn modelId="{4BD8BE4E-CB7F-4216-80C4-41DD9BB25E6E}" srcId="{15B066F5-6604-495B-9E43-39C6A8D81504}" destId="{86C2E108-9068-4B00-9CE9-7700E449D3AF}" srcOrd="1" destOrd="0" parTransId="{6E41FF29-2145-4DEA-85E7-2BAD0562EB1A}" sibTransId="{B99D616E-2DA1-4353-AFBC-C271F660D730}"/>
    <dgm:cxn modelId="{3C98571A-74EA-420E-AB63-2CC7568BE479}" type="presOf" srcId="{FDA58D9A-2D89-44EB-A098-5385A656BBF7}" destId="{2613929E-665B-4010-ACA0-97FD9D9C9071}" srcOrd="0" destOrd="0" presId="urn:microsoft.com/office/officeart/2005/8/layout/chevron2"/>
    <dgm:cxn modelId="{5D225233-521C-4DBC-980D-55DBC05A67C7}" srcId="{9F0E1E6F-8472-4880-B2C2-F88212559567}" destId="{3D058615-34E2-4155-9DE3-33211DD8B273}" srcOrd="2" destOrd="0" parTransId="{8005C2B7-FB76-4DE5-B5E4-99F74899ADE3}" sibTransId="{C6A5AE58-67F0-4758-9F1A-63C2CD64E0FF}"/>
    <dgm:cxn modelId="{7B2B90B5-C16A-474F-9F9E-0AA738E0D2F2}" type="presOf" srcId="{A7BC3F76-9A61-4A9E-BFB9-6055FA38E70E}" destId="{2613929E-665B-4010-ACA0-97FD9D9C9071}" srcOrd="0" destOrd="1" presId="urn:microsoft.com/office/officeart/2005/8/layout/chevron2"/>
    <dgm:cxn modelId="{1C4B08FD-478D-4D56-99F9-E9521191A14E}" type="presOf" srcId="{6DAB9A97-F369-4A14-B28F-0EF43829E3BD}" destId="{2613929E-665B-4010-ACA0-97FD9D9C9071}" srcOrd="0" destOrd="3" presId="urn:microsoft.com/office/officeart/2005/8/layout/chevron2"/>
    <dgm:cxn modelId="{0F4425F3-87EA-4564-9375-2973784743EF}" srcId="{394818D9-A87D-496C-9579-51699B466426}" destId="{C1E86CFB-14FB-43AD-966D-29759ED2D6B8}" srcOrd="2" destOrd="0" parTransId="{1E284C0B-FD7E-4F47-8419-3BE6E7C3CB39}" sibTransId="{13BD0C5D-5B41-4519-8AF1-1CB4DC9EA021}"/>
    <dgm:cxn modelId="{F6371E21-0E22-4A38-AF77-846A93003474}" type="presOf" srcId="{C1E86CFB-14FB-43AD-966D-29759ED2D6B8}" destId="{2613929E-665B-4010-ACA0-97FD9D9C9071}" srcOrd="0" destOrd="2" presId="urn:microsoft.com/office/officeart/2005/8/layout/chevron2"/>
    <dgm:cxn modelId="{A5BEE03D-CF03-462E-AECF-60248352E6AF}" srcId="{3D058615-34E2-4155-9DE3-33211DD8B273}" destId="{B9070E28-C05D-4EDA-BD8D-19AC85DF4DDF}" srcOrd="1" destOrd="0" parTransId="{36915D99-44B1-4ABB-951B-DCC328C2404F}" sibTransId="{01B8B5CE-32A3-4B68-97A5-21F67D20B740}"/>
    <dgm:cxn modelId="{2DD2C3A5-2A18-4EE8-AD5B-62AEC7325D59}" type="presOf" srcId="{B9070E28-C05D-4EDA-BD8D-19AC85DF4DDF}" destId="{E992779A-E716-4627-8A83-6AB3B3BF4A34}" srcOrd="0" destOrd="1" presId="urn:microsoft.com/office/officeart/2005/8/layout/chevron2"/>
    <dgm:cxn modelId="{AA90E78A-33D8-4DF6-BAB2-1553357347A3}" type="presParOf" srcId="{FCD5EF97-5AFC-4C34-A8CB-0DB5CC745FC3}" destId="{EF2D5BBB-3461-4358-A2D1-B4290F52B437}" srcOrd="0" destOrd="0" presId="urn:microsoft.com/office/officeart/2005/8/layout/chevron2"/>
    <dgm:cxn modelId="{015199C2-3F86-4739-95FA-CA99F9F14141}" type="presParOf" srcId="{EF2D5BBB-3461-4358-A2D1-B4290F52B437}" destId="{F420268F-D2DC-4BDB-B85B-6712EED69B03}" srcOrd="0" destOrd="0" presId="urn:microsoft.com/office/officeart/2005/8/layout/chevron2"/>
    <dgm:cxn modelId="{B53977BA-9F31-4C65-9893-EE1C507F0CEE}" type="presParOf" srcId="{EF2D5BBB-3461-4358-A2D1-B4290F52B437}" destId="{39B2A35E-F42E-4D16-8CC0-9F2F06D344B7}" srcOrd="1" destOrd="0" presId="urn:microsoft.com/office/officeart/2005/8/layout/chevron2"/>
    <dgm:cxn modelId="{17CCC7E3-523F-4B58-8025-5F4196E2043F}" type="presParOf" srcId="{FCD5EF97-5AFC-4C34-A8CB-0DB5CC745FC3}" destId="{FBB85449-9A3E-4C09-8033-988FD43A1253}" srcOrd="1" destOrd="0" presId="urn:microsoft.com/office/officeart/2005/8/layout/chevron2"/>
    <dgm:cxn modelId="{F619C52B-F060-4102-9614-071A91B685FC}" type="presParOf" srcId="{FCD5EF97-5AFC-4C34-A8CB-0DB5CC745FC3}" destId="{23DBDD4D-9412-4797-A1F0-802EA121D437}" srcOrd="2" destOrd="0" presId="urn:microsoft.com/office/officeart/2005/8/layout/chevron2"/>
    <dgm:cxn modelId="{8F9F56CC-5C0F-41B4-BD20-9BF9AB17BC5A}" type="presParOf" srcId="{23DBDD4D-9412-4797-A1F0-802EA121D437}" destId="{9C640EBC-9F0F-4446-8774-0E90593A52D2}" srcOrd="0" destOrd="0" presId="urn:microsoft.com/office/officeart/2005/8/layout/chevron2"/>
    <dgm:cxn modelId="{551D209D-BA16-4E34-A167-E1A07EBB3D07}" type="presParOf" srcId="{23DBDD4D-9412-4797-A1F0-802EA121D437}" destId="{2613929E-665B-4010-ACA0-97FD9D9C9071}" srcOrd="1" destOrd="0" presId="urn:microsoft.com/office/officeart/2005/8/layout/chevron2"/>
    <dgm:cxn modelId="{7FF89F33-CBE3-401A-9A68-E3C401F843D2}" type="presParOf" srcId="{FCD5EF97-5AFC-4C34-A8CB-0DB5CC745FC3}" destId="{B73F1DA8-FB2B-4255-8060-BBFBA8E921C4}" srcOrd="3" destOrd="0" presId="urn:microsoft.com/office/officeart/2005/8/layout/chevron2"/>
    <dgm:cxn modelId="{EA082A7C-AB7E-422D-B9DB-66DF2F27E57E}" type="presParOf" srcId="{FCD5EF97-5AFC-4C34-A8CB-0DB5CC745FC3}" destId="{D4B62CE9-0CA4-4AF9-849C-C40D1C4C4503}" srcOrd="4" destOrd="0" presId="urn:microsoft.com/office/officeart/2005/8/layout/chevron2"/>
    <dgm:cxn modelId="{41A97063-2BB5-4FA1-9C29-9D6ACCCE58B1}" type="presParOf" srcId="{D4B62CE9-0CA4-4AF9-849C-C40D1C4C4503}" destId="{1E5CDD8D-490A-4DE7-83E6-8E87ADF7605A}" srcOrd="0" destOrd="0" presId="urn:microsoft.com/office/officeart/2005/8/layout/chevron2"/>
    <dgm:cxn modelId="{2F72AAF9-5B14-422E-87EA-FE104F040A5F}" type="presParOf" srcId="{D4B62CE9-0CA4-4AF9-849C-C40D1C4C4503}" destId="{E992779A-E716-4627-8A83-6AB3B3BF4A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0E1E6F-8472-4880-B2C2-F88212559567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15B066F5-6604-495B-9E43-39C6A8D81504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1</a:t>
          </a:r>
          <a:endParaRPr lang="fr-FR" sz="2800" b="1" dirty="0">
            <a:solidFill>
              <a:srgbClr val="3F5A7B"/>
            </a:solidFill>
          </a:endParaRPr>
        </a:p>
      </dgm:t>
    </dgm:pt>
    <dgm:pt modelId="{1C76D600-B043-44EA-83D9-BD7E901FA37A}" type="parTrans" cxnId="{5D94D4BC-87BF-49B3-92CC-8ADF94FE69BC}">
      <dgm:prSet/>
      <dgm:spPr/>
      <dgm:t>
        <a:bodyPr/>
        <a:lstStyle/>
        <a:p>
          <a:endParaRPr lang="fr-FR"/>
        </a:p>
      </dgm:t>
    </dgm:pt>
    <dgm:pt modelId="{2B7A77F8-CC16-4F6B-A743-C06BACD7985E}" type="sibTrans" cxnId="{5D94D4BC-87BF-49B3-92CC-8ADF94FE69BC}">
      <dgm:prSet/>
      <dgm:spPr/>
      <dgm:t>
        <a:bodyPr/>
        <a:lstStyle/>
        <a:p>
          <a:endParaRPr lang="fr-FR"/>
        </a:p>
      </dgm:t>
    </dgm:pt>
    <dgm:pt modelId="{72089FF8-75C8-4E56-B604-C4450A7B506D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MANUAL RFM CLASSIFICATION(</a:t>
          </a:r>
          <a:r>
            <a:rPr lang="fr-FR" b="1" dirty="0" err="1" smtClean="0">
              <a:solidFill>
                <a:srgbClr val="3F5A7B"/>
              </a:solidFill>
            </a:rPr>
            <a:t>Recency</a:t>
          </a:r>
          <a:r>
            <a:rPr lang="fr-FR" b="1" dirty="0" smtClean="0">
              <a:solidFill>
                <a:srgbClr val="3F5A7B"/>
              </a:solidFill>
            </a:rPr>
            <a:t>, </a:t>
          </a:r>
          <a:r>
            <a:rPr lang="fr-FR" b="1" dirty="0" err="1" smtClean="0">
              <a:solidFill>
                <a:srgbClr val="3F5A7B"/>
              </a:solidFill>
            </a:rPr>
            <a:t>Frequency</a:t>
          </a:r>
          <a:r>
            <a:rPr lang="fr-FR" b="1" dirty="0" smtClean="0">
              <a:solidFill>
                <a:srgbClr val="3F5A7B"/>
              </a:solidFill>
            </a:rPr>
            <a:t>, </a:t>
          </a:r>
          <a:r>
            <a:rPr lang="fr-FR" b="1" dirty="0" err="1" smtClean="0">
              <a:solidFill>
                <a:srgbClr val="3F5A7B"/>
              </a:solidFill>
            </a:rPr>
            <a:t>Monetary</a:t>
          </a:r>
          <a:r>
            <a:rPr lang="fr-FR" b="1" dirty="0" smtClean="0">
              <a:solidFill>
                <a:srgbClr val="3F5A7B"/>
              </a:solidFill>
            </a:rPr>
            <a:t>)</a:t>
          </a:r>
          <a:endParaRPr lang="fr-FR" b="1" dirty="0">
            <a:solidFill>
              <a:srgbClr val="3F5A7B"/>
            </a:solidFill>
          </a:endParaRPr>
        </a:p>
      </dgm:t>
    </dgm:pt>
    <dgm:pt modelId="{15FAD63D-62F7-4F0D-B434-463D940582FD}" type="parTrans" cxnId="{AB3EBB15-D494-4DC2-A289-C2D73598DBB8}">
      <dgm:prSet/>
      <dgm:spPr/>
      <dgm:t>
        <a:bodyPr/>
        <a:lstStyle/>
        <a:p>
          <a:endParaRPr lang="fr-FR"/>
        </a:p>
      </dgm:t>
    </dgm:pt>
    <dgm:pt modelId="{B7CC1823-B0F9-4CBF-8726-EE5B411B022D}" type="sibTrans" cxnId="{AB3EBB15-D494-4DC2-A289-C2D73598DBB8}">
      <dgm:prSet/>
      <dgm:spPr/>
      <dgm:t>
        <a:bodyPr/>
        <a:lstStyle/>
        <a:p>
          <a:endParaRPr lang="fr-FR"/>
        </a:p>
      </dgm:t>
    </dgm:pt>
    <dgm:pt modelId="{86C2E108-9068-4B00-9CE9-7700E449D3AF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smtClean="0">
              <a:solidFill>
                <a:srgbClr val="3F5A7B"/>
              </a:solidFill>
            </a:rPr>
            <a:t>Quantile Segmentation, RFM Score</a:t>
          </a:r>
          <a:endParaRPr lang="fr-FR" dirty="0">
            <a:solidFill>
              <a:srgbClr val="3F5A7B"/>
            </a:solidFill>
          </a:endParaRPr>
        </a:p>
      </dgm:t>
    </dgm:pt>
    <dgm:pt modelId="{6E41FF29-2145-4DEA-85E7-2BAD0562EB1A}" type="parTrans" cxnId="{4BD8BE4E-CB7F-4216-80C4-41DD9BB25E6E}">
      <dgm:prSet/>
      <dgm:spPr/>
      <dgm:t>
        <a:bodyPr/>
        <a:lstStyle/>
        <a:p>
          <a:endParaRPr lang="fr-FR"/>
        </a:p>
      </dgm:t>
    </dgm:pt>
    <dgm:pt modelId="{B99D616E-2DA1-4353-AFBC-C271F660D730}" type="sibTrans" cxnId="{4BD8BE4E-CB7F-4216-80C4-41DD9BB25E6E}">
      <dgm:prSet/>
      <dgm:spPr/>
      <dgm:t>
        <a:bodyPr/>
        <a:lstStyle/>
        <a:p>
          <a:endParaRPr lang="fr-FR"/>
        </a:p>
      </dgm:t>
    </dgm:pt>
    <dgm:pt modelId="{394818D9-A87D-496C-9579-51699B466426}">
      <dgm:prSet phldrT="[Texte]" custT="1"/>
      <dgm:spPr/>
      <dgm:t>
        <a:bodyPr/>
        <a:lstStyle/>
        <a:p>
          <a:r>
            <a:rPr lang="fr-FR" sz="2800" b="1" dirty="0" smtClean="0"/>
            <a:t>STEP 2</a:t>
          </a:r>
          <a:endParaRPr lang="fr-FR" sz="2800" b="1" dirty="0"/>
        </a:p>
      </dgm:t>
    </dgm:pt>
    <dgm:pt modelId="{8641D361-5590-4EAD-9F11-23D671ABAB5A}" type="parTrans" cxnId="{9C572052-771D-46FA-8F83-AB736348FBD0}">
      <dgm:prSet/>
      <dgm:spPr/>
      <dgm:t>
        <a:bodyPr/>
        <a:lstStyle/>
        <a:p>
          <a:endParaRPr lang="fr-FR"/>
        </a:p>
      </dgm:t>
    </dgm:pt>
    <dgm:pt modelId="{2B5C62BF-E8BC-45ED-A8C2-FF89DF9A4C33}" type="sibTrans" cxnId="{9C572052-771D-46FA-8F83-AB736348FBD0}">
      <dgm:prSet/>
      <dgm:spPr/>
      <dgm:t>
        <a:bodyPr/>
        <a:lstStyle/>
        <a:p>
          <a:endParaRPr lang="fr-FR"/>
        </a:p>
      </dgm:t>
    </dgm:pt>
    <dgm:pt modelId="{FDA58D9A-2D89-44EB-A098-5385A656BBF7}">
      <dgm:prSet phldrT="[Texte]"/>
      <dgm:spPr/>
      <dgm:t>
        <a:bodyPr/>
        <a:lstStyle/>
        <a:p>
          <a:r>
            <a:rPr lang="fr-FR" b="1" dirty="0" smtClean="0"/>
            <a:t>CLASSIC UNSUPERVISED RFM – 3 Components</a:t>
          </a:r>
          <a:endParaRPr lang="fr-FR" b="1" dirty="0"/>
        </a:p>
      </dgm:t>
    </dgm:pt>
    <dgm:pt modelId="{F927E2E1-5013-433D-8155-9429A51D6D4C}" type="parTrans" cxnId="{04D3FB91-1681-41E7-9D33-D6979E344026}">
      <dgm:prSet/>
      <dgm:spPr/>
      <dgm:t>
        <a:bodyPr/>
        <a:lstStyle/>
        <a:p>
          <a:endParaRPr lang="fr-FR"/>
        </a:p>
      </dgm:t>
    </dgm:pt>
    <dgm:pt modelId="{0322561B-8A32-4CD4-9111-FD01157B86C1}" type="sibTrans" cxnId="{04D3FB91-1681-41E7-9D33-D6979E344026}">
      <dgm:prSet/>
      <dgm:spPr/>
      <dgm:t>
        <a:bodyPr/>
        <a:lstStyle/>
        <a:p>
          <a:endParaRPr lang="fr-FR"/>
        </a:p>
      </dgm:t>
    </dgm:pt>
    <dgm:pt modelId="{6DAB9A97-F369-4A14-B28F-0EF43829E3BD}">
      <dgm:prSet phldrT="[Texte]"/>
      <dgm:spPr/>
      <dgm:t>
        <a:bodyPr/>
        <a:lstStyle/>
        <a:p>
          <a:r>
            <a:rPr lang="fr-FR" dirty="0" err="1" smtClean="0"/>
            <a:t>Clustering</a:t>
          </a:r>
          <a:r>
            <a:rPr lang="fr-FR" dirty="0" smtClean="0"/>
            <a:t> </a:t>
          </a:r>
          <a:r>
            <a:rPr lang="fr-FR" dirty="0" err="1" smtClean="0"/>
            <a:t>algorithms</a:t>
          </a:r>
          <a:r>
            <a:rPr lang="fr-FR" dirty="0" smtClean="0"/>
            <a:t>: K-</a:t>
          </a:r>
          <a:r>
            <a:rPr lang="fr-FR" dirty="0" err="1" smtClean="0"/>
            <a:t>Means</a:t>
          </a:r>
          <a:r>
            <a:rPr lang="fr-FR" dirty="0" smtClean="0"/>
            <a:t>, </a:t>
          </a:r>
          <a:r>
            <a:rPr lang="fr-FR" dirty="0" err="1" smtClean="0"/>
            <a:t>DBScan</a:t>
          </a:r>
          <a:r>
            <a:rPr lang="fr-FR" dirty="0" smtClean="0"/>
            <a:t>, </a:t>
          </a:r>
          <a:r>
            <a:rPr lang="fr-FR" dirty="0" err="1" smtClean="0"/>
            <a:t>HDBScan</a:t>
          </a:r>
          <a:endParaRPr lang="fr-FR" dirty="0"/>
        </a:p>
      </dgm:t>
    </dgm:pt>
    <dgm:pt modelId="{F111654D-6B7D-46AD-A2A2-B848C2D41341}" type="parTrans" cxnId="{1EE8605B-E1C7-416C-BB48-A7B63B4E831C}">
      <dgm:prSet/>
      <dgm:spPr/>
      <dgm:t>
        <a:bodyPr/>
        <a:lstStyle/>
        <a:p>
          <a:endParaRPr lang="fr-FR"/>
        </a:p>
      </dgm:t>
    </dgm:pt>
    <dgm:pt modelId="{445B35F1-A53C-4BA4-B766-701FBCF94B6B}" type="sibTrans" cxnId="{1EE8605B-E1C7-416C-BB48-A7B63B4E831C}">
      <dgm:prSet/>
      <dgm:spPr/>
      <dgm:t>
        <a:bodyPr/>
        <a:lstStyle/>
        <a:p>
          <a:endParaRPr lang="fr-FR"/>
        </a:p>
      </dgm:t>
    </dgm:pt>
    <dgm:pt modelId="{3D058615-34E2-4155-9DE3-33211DD8B273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3</a:t>
          </a:r>
          <a:endParaRPr lang="fr-FR" sz="2800" b="1" dirty="0">
            <a:solidFill>
              <a:srgbClr val="3F5A7B"/>
            </a:solidFill>
          </a:endParaRPr>
        </a:p>
      </dgm:t>
    </dgm:pt>
    <dgm:pt modelId="{8005C2B7-FB76-4DE5-B5E4-99F74899ADE3}" type="parTrans" cxnId="{5D225233-521C-4DBC-980D-55DBC05A67C7}">
      <dgm:prSet/>
      <dgm:spPr/>
      <dgm:t>
        <a:bodyPr/>
        <a:lstStyle/>
        <a:p>
          <a:endParaRPr lang="fr-FR"/>
        </a:p>
      </dgm:t>
    </dgm:pt>
    <dgm:pt modelId="{C6A5AE58-67F0-4758-9F1A-63C2CD64E0FF}" type="sibTrans" cxnId="{5D225233-521C-4DBC-980D-55DBC05A67C7}">
      <dgm:prSet/>
      <dgm:spPr/>
      <dgm:t>
        <a:bodyPr/>
        <a:lstStyle/>
        <a:p>
          <a:endParaRPr lang="fr-FR"/>
        </a:p>
      </dgm:t>
    </dgm:pt>
    <dgm:pt modelId="{E5EEC754-42A8-4E13-B58C-28EB331387F8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ENHANCED UNSUPERVISED RFM  - 6 Components</a:t>
          </a:r>
          <a:endParaRPr lang="fr-FR" b="1" dirty="0">
            <a:solidFill>
              <a:srgbClr val="3F5A7B"/>
            </a:solidFill>
          </a:endParaRPr>
        </a:p>
      </dgm:t>
    </dgm:pt>
    <dgm:pt modelId="{DCBB621C-C272-4D72-8B3C-C073CA350E44}" type="parTrans" cxnId="{C94EDDF9-B167-42B0-9654-EA3E47655CCF}">
      <dgm:prSet/>
      <dgm:spPr/>
      <dgm:t>
        <a:bodyPr/>
        <a:lstStyle/>
        <a:p>
          <a:endParaRPr lang="fr-FR"/>
        </a:p>
      </dgm:t>
    </dgm:pt>
    <dgm:pt modelId="{9974CEC2-B38D-4FEA-8ACE-496D20B020DA}" type="sibTrans" cxnId="{C94EDDF9-B167-42B0-9654-EA3E47655CCF}">
      <dgm:prSet/>
      <dgm:spPr/>
      <dgm:t>
        <a:bodyPr/>
        <a:lstStyle/>
        <a:p>
          <a:endParaRPr lang="fr-FR"/>
        </a:p>
      </dgm:t>
    </dgm:pt>
    <dgm:pt modelId="{6A3480D4-6FE9-4751-BE92-CCCD98C4F32E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Clustering</a:t>
          </a:r>
          <a:r>
            <a:rPr lang="fr-FR" dirty="0" smtClean="0">
              <a:solidFill>
                <a:srgbClr val="3F5A7B"/>
              </a:solidFill>
            </a:rPr>
            <a:t> </a:t>
          </a:r>
          <a:r>
            <a:rPr lang="fr-FR" dirty="0" err="1" smtClean="0">
              <a:solidFill>
                <a:srgbClr val="3F5A7B"/>
              </a:solidFill>
            </a:rPr>
            <a:t>algorithms</a:t>
          </a:r>
          <a:r>
            <a:rPr lang="fr-FR" dirty="0" smtClean="0">
              <a:solidFill>
                <a:srgbClr val="3F5A7B"/>
              </a:solidFill>
            </a:rPr>
            <a:t>: K-</a:t>
          </a:r>
          <a:r>
            <a:rPr lang="fr-FR" dirty="0" err="1" smtClean="0">
              <a:solidFill>
                <a:srgbClr val="3F5A7B"/>
              </a:solidFill>
            </a:rPr>
            <a:t>Means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DBSCan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HDBScan</a:t>
          </a:r>
          <a:endParaRPr lang="fr-FR" dirty="0">
            <a:solidFill>
              <a:srgbClr val="3F5A7B"/>
            </a:solidFill>
          </a:endParaRPr>
        </a:p>
      </dgm:t>
    </dgm:pt>
    <dgm:pt modelId="{2B40BCDA-5A84-4918-B7B3-1FC6F0296910}" type="parTrans" cxnId="{8BBD1749-CB94-46A9-840C-9085ABD96FAA}">
      <dgm:prSet/>
      <dgm:spPr/>
      <dgm:t>
        <a:bodyPr/>
        <a:lstStyle/>
        <a:p>
          <a:endParaRPr lang="fr-FR"/>
        </a:p>
      </dgm:t>
    </dgm:pt>
    <dgm:pt modelId="{135F09E3-B4D9-4104-84D3-EFBC8B575767}" type="sibTrans" cxnId="{8BBD1749-CB94-46A9-840C-9085ABD96FAA}">
      <dgm:prSet/>
      <dgm:spPr/>
      <dgm:t>
        <a:bodyPr/>
        <a:lstStyle/>
        <a:p>
          <a:endParaRPr lang="fr-FR"/>
        </a:p>
      </dgm:t>
    </dgm:pt>
    <dgm:pt modelId="{A7BC3F76-9A61-4A9E-BFB9-6055FA38E70E}">
      <dgm:prSet phldrT="[Texte]"/>
      <dgm:spPr/>
      <dgm:t>
        <a:bodyPr/>
        <a:lstStyle/>
        <a:p>
          <a:r>
            <a:rPr lang="fr-FR" dirty="0" err="1" smtClean="0"/>
            <a:t>Feature</a:t>
          </a:r>
          <a:r>
            <a:rPr lang="fr-FR" dirty="0" smtClean="0"/>
            <a:t> Engineering: </a:t>
          </a:r>
          <a:r>
            <a:rPr lang="fr-FR" dirty="0" err="1" smtClean="0"/>
            <a:t>Recency</a:t>
          </a:r>
          <a:r>
            <a:rPr lang="fr-FR" dirty="0" smtClean="0"/>
            <a:t>, </a:t>
          </a:r>
          <a:r>
            <a:rPr lang="fr-FR" dirty="0" err="1" smtClean="0"/>
            <a:t>Frequency</a:t>
          </a:r>
          <a:r>
            <a:rPr lang="fr-FR" dirty="0" smtClean="0"/>
            <a:t>, </a:t>
          </a:r>
          <a:r>
            <a:rPr lang="fr-FR" dirty="0" err="1" smtClean="0"/>
            <a:t>Monetary</a:t>
          </a:r>
          <a:endParaRPr lang="fr-FR" dirty="0"/>
        </a:p>
      </dgm:t>
    </dgm:pt>
    <dgm:pt modelId="{C175C26B-26A6-4E07-A36A-9F54213F2AE3}" type="parTrans" cxnId="{56ADA250-E11D-432D-81F9-7892E1D037BF}">
      <dgm:prSet/>
      <dgm:spPr/>
      <dgm:t>
        <a:bodyPr/>
        <a:lstStyle/>
        <a:p>
          <a:endParaRPr lang="fr-FR"/>
        </a:p>
      </dgm:t>
    </dgm:pt>
    <dgm:pt modelId="{90643BBD-F0B6-40AA-B66B-12DB5CD28CEB}" type="sibTrans" cxnId="{56ADA250-E11D-432D-81F9-7892E1D037BF}">
      <dgm:prSet/>
      <dgm:spPr/>
      <dgm:t>
        <a:bodyPr/>
        <a:lstStyle/>
        <a:p>
          <a:endParaRPr lang="fr-FR"/>
        </a:p>
      </dgm:t>
    </dgm:pt>
    <dgm:pt modelId="{B9070E28-C05D-4EDA-BD8D-19AC85DF4DDF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Recency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Frequency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Monetary</a:t>
          </a:r>
          <a:r>
            <a:rPr lang="fr-FR" dirty="0" smtClean="0">
              <a:solidFill>
                <a:srgbClr val="3F5A7B"/>
              </a:solidFill>
            </a:rPr>
            <a:t> + Delivery, </a:t>
          </a:r>
          <a:r>
            <a:rPr lang="fr-FR" dirty="0" err="1" smtClean="0">
              <a:solidFill>
                <a:srgbClr val="3F5A7B"/>
              </a:solidFill>
            </a:rPr>
            <a:t>Review</a:t>
          </a:r>
          <a:r>
            <a:rPr lang="fr-FR" dirty="0" smtClean="0">
              <a:solidFill>
                <a:srgbClr val="3F5A7B"/>
              </a:solidFill>
            </a:rPr>
            <a:t> score, Total items</a:t>
          </a:r>
          <a:endParaRPr lang="fr-FR" dirty="0">
            <a:solidFill>
              <a:srgbClr val="3F5A7B"/>
            </a:solidFill>
          </a:endParaRPr>
        </a:p>
      </dgm:t>
    </dgm:pt>
    <dgm:pt modelId="{36915D99-44B1-4ABB-951B-DCC328C2404F}" type="parTrans" cxnId="{A5BEE03D-CF03-462E-AECF-60248352E6AF}">
      <dgm:prSet/>
      <dgm:spPr/>
      <dgm:t>
        <a:bodyPr/>
        <a:lstStyle/>
        <a:p>
          <a:endParaRPr lang="fr-FR"/>
        </a:p>
      </dgm:t>
    </dgm:pt>
    <dgm:pt modelId="{01B8B5CE-32A3-4B68-97A5-21F67D20B740}" type="sibTrans" cxnId="{A5BEE03D-CF03-462E-AECF-60248352E6AF}">
      <dgm:prSet/>
      <dgm:spPr/>
      <dgm:t>
        <a:bodyPr/>
        <a:lstStyle/>
        <a:p>
          <a:endParaRPr lang="fr-FR"/>
        </a:p>
      </dgm:t>
    </dgm:pt>
    <dgm:pt modelId="{C1E86CFB-14FB-43AD-966D-29759ED2D6B8}">
      <dgm:prSet phldrT="[Texte]"/>
      <dgm:spPr/>
      <dgm:t>
        <a:bodyPr/>
        <a:lstStyle/>
        <a:p>
          <a:r>
            <a:rPr lang="fr-FR" dirty="0" err="1" smtClean="0"/>
            <a:t>Pre-processing</a:t>
          </a:r>
          <a:r>
            <a:rPr lang="fr-FR" dirty="0" smtClean="0"/>
            <a:t> (</a:t>
          </a:r>
          <a:r>
            <a:rPr lang="fr-FR" dirty="0" err="1" smtClean="0"/>
            <a:t>Standardization</a:t>
          </a:r>
          <a:r>
            <a:rPr lang="fr-FR" dirty="0" smtClean="0"/>
            <a:t>), dimension </a:t>
          </a:r>
          <a:r>
            <a:rPr lang="fr-FR" dirty="0" err="1" smtClean="0"/>
            <a:t>reduction</a:t>
          </a:r>
          <a:r>
            <a:rPr lang="fr-FR" dirty="0" smtClean="0"/>
            <a:t> - </a:t>
          </a:r>
          <a:r>
            <a:rPr lang="fr-FR" dirty="0" err="1" smtClean="0"/>
            <a:t>tSNE</a:t>
          </a:r>
          <a:r>
            <a:rPr lang="fr-FR" dirty="0" smtClean="0"/>
            <a:t> </a:t>
          </a:r>
          <a:r>
            <a:rPr lang="fr-FR" dirty="0" err="1" smtClean="0"/>
            <a:t>visualization</a:t>
          </a:r>
          <a:endParaRPr lang="fr-FR" dirty="0"/>
        </a:p>
      </dgm:t>
    </dgm:pt>
    <dgm:pt modelId="{1E284C0B-FD7E-4F47-8419-3BE6E7C3CB39}" type="parTrans" cxnId="{0F4425F3-87EA-4564-9375-2973784743EF}">
      <dgm:prSet/>
      <dgm:spPr/>
      <dgm:t>
        <a:bodyPr/>
        <a:lstStyle/>
        <a:p>
          <a:endParaRPr lang="fr-FR"/>
        </a:p>
      </dgm:t>
    </dgm:pt>
    <dgm:pt modelId="{13BD0C5D-5B41-4519-8AF1-1CB4DC9EA021}" type="sibTrans" cxnId="{0F4425F3-87EA-4564-9375-2973784743EF}">
      <dgm:prSet/>
      <dgm:spPr/>
      <dgm:t>
        <a:bodyPr/>
        <a:lstStyle/>
        <a:p>
          <a:endParaRPr lang="fr-FR"/>
        </a:p>
      </dgm:t>
    </dgm:pt>
    <dgm:pt modelId="{3768368E-6695-40F1-A9D3-617401A50F2B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Pre-processing</a:t>
          </a:r>
          <a:r>
            <a:rPr lang="fr-FR" dirty="0" smtClean="0">
              <a:solidFill>
                <a:srgbClr val="3F5A7B"/>
              </a:solidFill>
            </a:rPr>
            <a:t> (</a:t>
          </a:r>
          <a:r>
            <a:rPr lang="fr-FR" dirty="0" err="1" smtClean="0">
              <a:solidFill>
                <a:srgbClr val="3F5A7B"/>
              </a:solidFill>
            </a:rPr>
            <a:t>Standardization</a:t>
          </a:r>
          <a:r>
            <a:rPr lang="fr-FR" dirty="0" smtClean="0">
              <a:solidFill>
                <a:srgbClr val="3F5A7B"/>
              </a:solidFill>
            </a:rPr>
            <a:t>, PCA…)</a:t>
          </a:r>
          <a:endParaRPr lang="fr-FR" dirty="0">
            <a:solidFill>
              <a:srgbClr val="3F5A7B"/>
            </a:solidFill>
          </a:endParaRPr>
        </a:p>
      </dgm:t>
    </dgm:pt>
    <dgm:pt modelId="{5A319062-6DAF-4CFF-BC72-E16CBF286CF7}" type="parTrans" cxnId="{760C35B1-13B4-417D-B504-A0E5E4C5BEE0}">
      <dgm:prSet/>
      <dgm:spPr/>
      <dgm:t>
        <a:bodyPr/>
        <a:lstStyle/>
        <a:p>
          <a:endParaRPr lang="fr-FR"/>
        </a:p>
      </dgm:t>
    </dgm:pt>
    <dgm:pt modelId="{A7536B32-A6E4-4081-9D8C-BB5EDEAE029A}" type="sibTrans" cxnId="{760C35B1-13B4-417D-B504-A0E5E4C5BEE0}">
      <dgm:prSet/>
      <dgm:spPr/>
      <dgm:t>
        <a:bodyPr/>
        <a:lstStyle/>
        <a:p>
          <a:endParaRPr lang="fr-FR"/>
        </a:p>
      </dgm:t>
    </dgm:pt>
    <dgm:pt modelId="{FCD5EF97-5AFC-4C34-A8CB-0DB5CC745FC3}" type="pres">
      <dgm:prSet presAssocID="{9F0E1E6F-8472-4880-B2C2-F882125595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F2D5BBB-3461-4358-A2D1-B4290F52B437}" type="pres">
      <dgm:prSet presAssocID="{15B066F5-6604-495B-9E43-39C6A8D81504}" presName="composite" presStyleCnt="0"/>
      <dgm:spPr/>
    </dgm:pt>
    <dgm:pt modelId="{F420268F-D2DC-4BDB-B85B-6712EED69B03}" type="pres">
      <dgm:prSet presAssocID="{15B066F5-6604-495B-9E43-39C6A8D8150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B2A35E-F42E-4D16-8CC0-9F2F06D344B7}" type="pres">
      <dgm:prSet presAssocID="{15B066F5-6604-495B-9E43-39C6A8D8150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B85449-9A3E-4C09-8033-988FD43A1253}" type="pres">
      <dgm:prSet presAssocID="{2B7A77F8-CC16-4F6B-A743-C06BACD7985E}" presName="sp" presStyleCnt="0"/>
      <dgm:spPr/>
    </dgm:pt>
    <dgm:pt modelId="{23DBDD4D-9412-4797-A1F0-802EA121D437}" type="pres">
      <dgm:prSet presAssocID="{394818D9-A87D-496C-9579-51699B466426}" presName="composite" presStyleCnt="0"/>
      <dgm:spPr/>
    </dgm:pt>
    <dgm:pt modelId="{9C640EBC-9F0F-4446-8774-0E90593A52D2}" type="pres">
      <dgm:prSet presAssocID="{394818D9-A87D-496C-9579-51699B46642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13929E-665B-4010-ACA0-97FD9D9C9071}" type="pres">
      <dgm:prSet presAssocID="{394818D9-A87D-496C-9579-51699B46642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3F1DA8-FB2B-4255-8060-BBFBA8E921C4}" type="pres">
      <dgm:prSet presAssocID="{2B5C62BF-E8BC-45ED-A8C2-FF89DF9A4C33}" presName="sp" presStyleCnt="0"/>
      <dgm:spPr/>
    </dgm:pt>
    <dgm:pt modelId="{D4B62CE9-0CA4-4AF9-849C-C40D1C4C4503}" type="pres">
      <dgm:prSet presAssocID="{3D058615-34E2-4155-9DE3-33211DD8B273}" presName="composite" presStyleCnt="0"/>
      <dgm:spPr/>
    </dgm:pt>
    <dgm:pt modelId="{1E5CDD8D-490A-4DE7-83E6-8E87ADF7605A}" type="pres">
      <dgm:prSet presAssocID="{3D058615-34E2-4155-9DE3-33211DD8B27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92779A-E716-4627-8A83-6AB3B3BF4A34}" type="pres">
      <dgm:prSet presAssocID="{3D058615-34E2-4155-9DE3-33211DD8B27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F27DFE-ED2B-4044-9100-4E98DB0B7B23}" type="presOf" srcId="{3768368E-6695-40F1-A9D3-617401A50F2B}" destId="{E992779A-E716-4627-8A83-6AB3B3BF4A34}" srcOrd="0" destOrd="2" presId="urn:microsoft.com/office/officeart/2005/8/layout/chevron2"/>
    <dgm:cxn modelId="{C236766D-7A21-49B8-9CD5-002449EC6529}" type="presOf" srcId="{394818D9-A87D-496C-9579-51699B466426}" destId="{9C640EBC-9F0F-4446-8774-0E90593A52D2}" srcOrd="0" destOrd="0" presId="urn:microsoft.com/office/officeart/2005/8/layout/chevron2"/>
    <dgm:cxn modelId="{CC205B5D-DF29-4E72-9443-FCA4B1A9BB70}" type="presOf" srcId="{72089FF8-75C8-4E56-B604-C4450A7B506D}" destId="{39B2A35E-F42E-4D16-8CC0-9F2F06D344B7}" srcOrd="0" destOrd="0" presId="urn:microsoft.com/office/officeart/2005/8/layout/chevron2"/>
    <dgm:cxn modelId="{1EE8605B-E1C7-416C-BB48-A7B63B4E831C}" srcId="{394818D9-A87D-496C-9579-51699B466426}" destId="{6DAB9A97-F369-4A14-B28F-0EF43829E3BD}" srcOrd="3" destOrd="0" parTransId="{F111654D-6B7D-46AD-A2A2-B848C2D41341}" sibTransId="{445B35F1-A53C-4BA4-B766-701FBCF94B6B}"/>
    <dgm:cxn modelId="{9C572052-771D-46FA-8F83-AB736348FBD0}" srcId="{9F0E1E6F-8472-4880-B2C2-F88212559567}" destId="{394818D9-A87D-496C-9579-51699B466426}" srcOrd="1" destOrd="0" parTransId="{8641D361-5590-4EAD-9F11-23D671ABAB5A}" sibTransId="{2B5C62BF-E8BC-45ED-A8C2-FF89DF9A4C33}"/>
    <dgm:cxn modelId="{AB3EBB15-D494-4DC2-A289-C2D73598DBB8}" srcId="{15B066F5-6604-495B-9E43-39C6A8D81504}" destId="{72089FF8-75C8-4E56-B604-C4450A7B506D}" srcOrd="0" destOrd="0" parTransId="{15FAD63D-62F7-4F0D-B434-463D940582FD}" sibTransId="{B7CC1823-B0F9-4CBF-8726-EE5B411B022D}"/>
    <dgm:cxn modelId="{E2A8F210-27FF-49B2-AE2A-4DF1071BC57D}" type="presOf" srcId="{3D058615-34E2-4155-9DE3-33211DD8B273}" destId="{1E5CDD8D-490A-4DE7-83E6-8E87ADF7605A}" srcOrd="0" destOrd="0" presId="urn:microsoft.com/office/officeart/2005/8/layout/chevron2"/>
    <dgm:cxn modelId="{8BBD1749-CB94-46A9-840C-9085ABD96FAA}" srcId="{3D058615-34E2-4155-9DE3-33211DD8B273}" destId="{6A3480D4-6FE9-4751-BE92-CCCD98C4F32E}" srcOrd="3" destOrd="0" parTransId="{2B40BCDA-5A84-4918-B7B3-1FC6F0296910}" sibTransId="{135F09E3-B4D9-4104-84D3-EFBC8B575767}"/>
    <dgm:cxn modelId="{E02F8153-C685-42E2-BFF2-80C9D9C21B23}" type="presOf" srcId="{E5EEC754-42A8-4E13-B58C-28EB331387F8}" destId="{E992779A-E716-4627-8A83-6AB3B3BF4A34}" srcOrd="0" destOrd="0" presId="urn:microsoft.com/office/officeart/2005/8/layout/chevron2"/>
    <dgm:cxn modelId="{B19E1611-AB8E-48DB-AB56-9EDA9EB50490}" type="presOf" srcId="{6A3480D4-6FE9-4751-BE92-CCCD98C4F32E}" destId="{E992779A-E716-4627-8A83-6AB3B3BF4A34}" srcOrd="0" destOrd="3" presId="urn:microsoft.com/office/officeart/2005/8/layout/chevron2"/>
    <dgm:cxn modelId="{56ADA250-E11D-432D-81F9-7892E1D037BF}" srcId="{394818D9-A87D-496C-9579-51699B466426}" destId="{A7BC3F76-9A61-4A9E-BFB9-6055FA38E70E}" srcOrd="1" destOrd="0" parTransId="{C175C26B-26A6-4E07-A36A-9F54213F2AE3}" sibTransId="{90643BBD-F0B6-40AA-B66B-12DB5CD28CEB}"/>
    <dgm:cxn modelId="{5D94D4BC-87BF-49B3-92CC-8ADF94FE69BC}" srcId="{9F0E1E6F-8472-4880-B2C2-F88212559567}" destId="{15B066F5-6604-495B-9E43-39C6A8D81504}" srcOrd="0" destOrd="0" parTransId="{1C76D600-B043-44EA-83D9-BD7E901FA37A}" sibTransId="{2B7A77F8-CC16-4F6B-A743-C06BACD7985E}"/>
    <dgm:cxn modelId="{04D3FB91-1681-41E7-9D33-D6979E344026}" srcId="{394818D9-A87D-496C-9579-51699B466426}" destId="{FDA58D9A-2D89-44EB-A098-5385A656BBF7}" srcOrd="0" destOrd="0" parTransId="{F927E2E1-5013-433D-8155-9429A51D6D4C}" sibTransId="{0322561B-8A32-4CD4-9111-FD01157B86C1}"/>
    <dgm:cxn modelId="{760C35B1-13B4-417D-B504-A0E5E4C5BEE0}" srcId="{3D058615-34E2-4155-9DE3-33211DD8B273}" destId="{3768368E-6695-40F1-A9D3-617401A50F2B}" srcOrd="2" destOrd="0" parTransId="{5A319062-6DAF-4CFF-BC72-E16CBF286CF7}" sibTransId="{A7536B32-A6E4-4081-9D8C-BB5EDEAE029A}"/>
    <dgm:cxn modelId="{21380E7B-BC2A-4F66-AAB0-C3329EDA64DD}" type="presOf" srcId="{15B066F5-6604-495B-9E43-39C6A8D81504}" destId="{F420268F-D2DC-4BDB-B85B-6712EED69B03}" srcOrd="0" destOrd="0" presId="urn:microsoft.com/office/officeart/2005/8/layout/chevron2"/>
    <dgm:cxn modelId="{C94EDDF9-B167-42B0-9654-EA3E47655CCF}" srcId="{3D058615-34E2-4155-9DE3-33211DD8B273}" destId="{E5EEC754-42A8-4E13-B58C-28EB331387F8}" srcOrd="0" destOrd="0" parTransId="{DCBB621C-C272-4D72-8B3C-C073CA350E44}" sibTransId="{9974CEC2-B38D-4FEA-8ACE-496D20B020DA}"/>
    <dgm:cxn modelId="{BD15601C-9A34-48D6-A2FC-0EAD33A326AC}" type="presOf" srcId="{86C2E108-9068-4B00-9CE9-7700E449D3AF}" destId="{39B2A35E-F42E-4D16-8CC0-9F2F06D344B7}" srcOrd="0" destOrd="1" presId="urn:microsoft.com/office/officeart/2005/8/layout/chevron2"/>
    <dgm:cxn modelId="{A5AAC31B-FC0F-40B1-BFDF-88010BE410C7}" type="presOf" srcId="{9F0E1E6F-8472-4880-B2C2-F88212559567}" destId="{FCD5EF97-5AFC-4C34-A8CB-0DB5CC745FC3}" srcOrd="0" destOrd="0" presId="urn:microsoft.com/office/officeart/2005/8/layout/chevron2"/>
    <dgm:cxn modelId="{4BD8BE4E-CB7F-4216-80C4-41DD9BB25E6E}" srcId="{15B066F5-6604-495B-9E43-39C6A8D81504}" destId="{86C2E108-9068-4B00-9CE9-7700E449D3AF}" srcOrd="1" destOrd="0" parTransId="{6E41FF29-2145-4DEA-85E7-2BAD0562EB1A}" sibTransId="{B99D616E-2DA1-4353-AFBC-C271F660D730}"/>
    <dgm:cxn modelId="{3C98571A-74EA-420E-AB63-2CC7568BE479}" type="presOf" srcId="{FDA58D9A-2D89-44EB-A098-5385A656BBF7}" destId="{2613929E-665B-4010-ACA0-97FD9D9C9071}" srcOrd="0" destOrd="0" presId="urn:microsoft.com/office/officeart/2005/8/layout/chevron2"/>
    <dgm:cxn modelId="{5D225233-521C-4DBC-980D-55DBC05A67C7}" srcId="{9F0E1E6F-8472-4880-B2C2-F88212559567}" destId="{3D058615-34E2-4155-9DE3-33211DD8B273}" srcOrd="2" destOrd="0" parTransId="{8005C2B7-FB76-4DE5-B5E4-99F74899ADE3}" sibTransId="{C6A5AE58-67F0-4758-9F1A-63C2CD64E0FF}"/>
    <dgm:cxn modelId="{7B2B90B5-C16A-474F-9F9E-0AA738E0D2F2}" type="presOf" srcId="{A7BC3F76-9A61-4A9E-BFB9-6055FA38E70E}" destId="{2613929E-665B-4010-ACA0-97FD9D9C9071}" srcOrd="0" destOrd="1" presId="urn:microsoft.com/office/officeart/2005/8/layout/chevron2"/>
    <dgm:cxn modelId="{1C4B08FD-478D-4D56-99F9-E9521191A14E}" type="presOf" srcId="{6DAB9A97-F369-4A14-B28F-0EF43829E3BD}" destId="{2613929E-665B-4010-ACA0-97FD9D9C9071}" srcOrd="0" destOrd="3" presId="urn:microsoft.com/office/officeart/2005/8/layout/chevron2"/>
    <dgm:cxn modelId="{0F4425F3-87EA-4564-9375-2973784743EF}" srcId="{394818D9-A87D-496C-9579-51699B466426}" destId="{C1E86CFB-14FB-43AD-966D-29759ED2D6B8}" srcOrd="2" destOrd="0" parTransId="{1E284C0B-FD7E-4F47-8419-3BE6E7C3CB39}" sibTransId="{13BD0C5D-5B41-4519-8AF1-1CB4DC9EA021}"/>
    <dgm:cxn modelId="{F6371E21-0E22-4A38-AF77-846A93003474}" type="presOf" srcId="{C1E86CFB-14FB-43AD-966D-29759ED2D6B8}" destId="{2613929E-665B-4010-ACA0-97FD9D9C9071}" srcOrd="0" destOrd="2" presId="urn:microsoft.com/office/officeart/2005/8/layout/chevron2"/>
    <dgm:cxn modelId="{A5BEE03D-CF03-462E-AECF-60248352E6AF}" srcId="{3D058615-34E2-4155-9DE3-33211DD8B273}" destId="{B9070E28-C05D-4EDA-BD8D-19AC85DF4DDF}" srcOrd="1" destOrd="0" parTransId="{36915D99-44B1-4ABB-951B-DCC328C2404F}" sibTransId="{01B8B5CE-32A3-4B68-97A5-21F67D20B740}"/>
    <dgm:cxn modelId="{2DD2C3A5-2A18-4EE8-AD5B-62AEC7325D59}" type="presOf" srcId="{B9070E28-C05D-4EDA-BD8D-19AC85DF4DDF}" destId="{E992779A-E716-4627-8A83-6AB3B3BF4A34}" srcOrd="0" destOrd="1" presId="urn:microsoft.com/office/officeart/2005/8/layout/chevron2"/>
    <dgm:cxn modelId="{AA90E78A-33D8-4DF6-BAB2-1553357347A3}" type="presParOf" srcId="{FCD5EF97-5AFC-4C34-A8CB-0DB5CC745FC3}" destId="{EF2D5BBB-3461-4358-A2D1-B4290F52B437}" srcOrd="0" destOrd="0" presId="urn:microsoft.com/office/officeart/2005/8/layout/chevron2"/>
    <dgm:cxn modelId="{015199C2-3F86-4739-95FA-CA99F9F14141}" type="presParOf" srcId="{EF2D5BBB-3461-4358-A2D1-B4290F52B437}" destId="{F420268F-D2DC-4BDB-B85B-6712EED69B03}" srcOrd="0" destOrd="0" presId="urn:microsoft.com/office/officeart/2005/8/layout/chevron2"/>
    <dgm:cxn modelId="{B53977BA-9F31-4C65-9893-EE1C507F0CEE}" type="presParOf" srcId="{EF2D5BBB-3461-4358-A2D1-B4290F52B437}" destId="{39B2A35E-F42E-4D16-8CC0-9F2F06D344B7}" srcOrd="1" destOrd="0" presId="urn:microsoft.com/office/officeart/2005/8/layout/chevron2"/>
    <dgm:cxn modelId="{17CCC7E3-523F-4B58-8025-5F4196E2043F}" type="presParOf" srcId="{FCD5EF97-5AFC-4C34-A8CB-0DB5CC745FC3}" destId="{FBB85449-9A3E-4C09-8033-988FD43A1253}" srcOrd="1" destOrd="0" presId="urn:microsoft.com/office/officeart/2005/8/layout/chevron2"/>
    <dgm:cxn modelId="{F619C52B-F060-4102-9614-071A91B685FC}" type="presParOf" srcId="{FCD5EF97-5AFC-4C34-A8CB-0DB5CC745FC3}" destId="{23DBDD4D-9412-4797-A1F0-802EA121D437}" srcOrd="2" destOrd="0" presId="urn:microsoft.com/office/officeart/2005/8/layout/chevron2"/>
    <dgm:cxn modelId="{8F9F56CC-5C0F-41B4-BD20-9BF9AB17BC5A}" type="presParOf" srcId="{23DBDD4D-9412-4797-A1F0-802EA121D437}" destId="{9C640EBC-9F0F-4446-8774-0E90593A52D2}" srcOrd="0" destOrd="0" presId="urn:microsoft.com/office/officeart/2005/8/layout/chevron2"/>
    <dgm:cxn modelId="{551D209D-BA16-4E34-A167-E1A07EBB3D07}" type="presParOf" srcId="{23DBDD4D-9412-4797-A1F0-802EA121D437}" destId="{2613929E-665B-4010-ACA0-97FD9D9C9071}" srcOrd="1" destOrd="0" presId="urn:microsoft.com/office/officeart/2005/8/layout/chevron2"/>
    <dgm:cxn modelId="{7FF89F33-CBE3-401A-9A68-E3C401F843D2}" type="presParOf" srcId="{FCD5EF97-5AFC-4C34-A8CB-0DB5CC745FC3}" destId="{B73F1DA8-FB2B-4255-8060-BBFBA8E921C4}" srcOrd="3" destOrd="0" presId="urn:microsoft.com/office/officeart/2005/8/layout/chevron2"/>
    <dgm:cxn modelId="{EA082A7C-AB7E-422D-B9DB-66DF2F27E57E}" type="presParOf" srcId="{FCD5EF97-5AFC-4C34-A8CB-0DB5CC745FC3}" destId="{D4B62CE9-0CA4-4AF9-849C-C40D1C4C4503}" srcOrd="4" destOrd="0" presId="urn:microsoft.com/office/officeart/2005/8/layout/chevron2"/>
    <dgm:cxn modelId="{41A97063-2BB5-4FA1-9C29-9D6ACCCE58B1}" type="presParOf" srcId="{D4B62CE9-0CA4-4AF9-849C-C40D1C4C4503}" destId="{1E5CDD8D-490A-4DE7-83E6-8E87ADF7605A}" srcOrd="0" destOrd="0" presId="urn:microsoft.com/office/officeart/2005/8/layout/chevron2"/>
    <dgm:cxn modelId="{2F72AAF9-5B14-422E-87EA-FE104F040A5F}" type="presParOf" srcId="{D4B62CE9-0CA4-4AF9-849C-C40D1C4C4503}" destId="{E992779A-E716-4627-8A83-6AB3B3BF4A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0E1E6F-8472-4880-B2C2-F88212559567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15B066F5-6604-495B-9E43-39C6A8D81504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1</a:t>
          </a:r>
          <a:endParaRPr lang="fr-FR" sz="2800" b="1" dirty="0">
            <a:solidFill>
              <a:srgbClr val="3F5A7B"/>
            </a:solidFill>
          </a:endParaRPr>
        </a:p>
      </dgm:t>
    </dgm:pt>
    <dgm:pt modelId="{1C76D600-B043-44EA-83D9-BD7E901FA37A}" type="parTrans" cxnId="{5D94D4BC-87BF-49B3-92CC-8ADF94FE69BC}">
      <dgm:prSet/>
      <dgm:spPr/>
      <dgm:t>
        <a:bodyPr/>
        <a:lstStyle/>
        <a:p>
          <a:endParaRPr lang="fr-FR"/>
        </a:p>
      </dgm:t>
    </dgm:pt>
    <dgm:pt modelId="{2B7A77F8-CC16-4F6B-A743-C06BACD7985E}" type="sibTrans" cxnId="{5D94D4BC-87BF-49B3-92CC-8ADF94FE69BC}">
      <dgm:prSet/>
      <dgm:spPr/>
      <dgm:t>
        <a:bodyPr/>
        <a:lstStyle/>
        <a:p>
          <a:endParaRPr lang="fr-FR"/>
        </a:p>
      </dgm:t>
    </dgm:pt>
    <dgm:pt modelId="{72089FF8-75C8-4E56-B604-C4450A7B506D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MANUAL RFM CLASSIFICATION (</a:t>
          </a:r>
          <a:r>
            <a:rPr lang="fr-FR" b="1" dirty="0" err="1" smtClean="0">
              <a:solidFill>
                <a:srgbClr val="3F5A7B"/>
              </a:solidFill>
            </a:rPr>
            <a:t>Recency</a:t>
          </a:r>
          <a:r>
            <a:rPr lang="fr-FR" b="1" dirty="0" smtClean="0">
              <a:solidFill>
                <a:srgbClr val="3F5A7B"/>
              </a:solidFill>
            </a:rPr>
            <a:t>, </a:t>
          </a:r>
          <a:r>
            <a:rPr lang="fr-FR" b="1" dirty="0" err="1" smtClean="0">
              <a:solidFill>
                <a:srgbClr val="3F5A7B"/>
              </a:solidFill>
            </a:rPr>
            <a:t>Frequency</a:t>
          </a:r>
          <a:r>
            <a:rPr lang="fr-FR" b="1" dirty="0" smtClean="0">
              <a:solidFill>
                <a:srgbClr val="3F5A7B"/>
              </a:solidFill>
            </a:rPr>
            <a:t>, </a:t>
          </a:r>
          <a:r>
            <a:rPr lang="fr-FR" b="1" dirty="0" err="1" smtClean="0">
              <a:solidFill>
                <a:srgbClr val="3F5A7B"/>
              </a:solidFill>
            </a:rPr>
            <a:t>Monetary</a:t>
          </a:r>
          <a:r>
            <a:rPr lang="fr-FR" b="1" dirty="0" smtClean="0">
              <a:solidFill>
                <a:srgbClr val="3F5A7B"/>
              </a:solidFill>
            </a:rPr>
            <a:t>)</a:t>
          </a:r>
          <a:endParaRPr lang="fr-FR" b="1" dirty="0">
            <a:solidFill>
              <a:srgbClr val="3F5A7B"/>
            </a:solidFill>
          </a:endParaRPr>
        </a:p>
      </dgm:t>
    </dgm:pt>
    <dgm:pt modelId="{15FAD63D-62F7-4F0D-B434-463D940582FD}" type="parTrans" cxnId="{AB3EBB15-D494-4DC2-A289-C2D73598DBB8}">
      <dgm:prSet/>
      <dgm:spPr/>
      <dgm:t>
        <a:bodyPr/>
        <a:lstStyle/>
        <a:p>
          <a:endParaRPr lang="fr-FR"/>
        </a:p>
      </dgm:t>
    </dgm:pt>
    <dgm:pt modelId="{B7CC1823-B0F9-4CBF-8726-EE5B411B022D}" type="sibTrans" cxnId="{AB3EBB15-D494-4DC2-A289-C2D73598DBB8}">
      <dgm:prSet/>
      <dgm:spPr/>
      <dgm:t>
        <a:bodyPr/>
        <a:lstStyle/>
        <a:p>
          <a:endParaRPr lang="fr-FR"/>
        </a:p>
      </dgm:t>
    </dgm:pt>
    <dgm:pt modelId="{86C2E108-9068-4B00-9CE9-7700E449D3AF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smtClean="0">
              <a:solidFill>
                <a:srgbClr val="3F5A7B"/>
              </a:solidFill>
            </a:rPr>
            <a:t>Quantile Segmentation, RFM Score</a:t>
          </a:r>
          <a:endParaRPr lang="fr-FR" dirty="0">
            <a:solidFill>
              <a:srgbClr val="3F5A7B"/>
            </a:solidFill>
          </a:endParaRPr>
        </a:p>
      </dgm:t>
    </dgm:pt>
    <dgm:pt modelId="{6E41FF29-2145-4DEA-85E7-2BAD0562EB1A}" type="parTrans" cxnId="{4BD8BE4E-CB7F-4216-80C4-41DD9BB25E6E}">
      <dgm:prSet/>
      <dgm:spPr/>
      <dgm:t>
        <a:bodyPr/>
        <a:lstStyle/>
        <a:p>
          <a:endParaRPr lang="fr-FR"/>
        </a:p>
      </dgm:t>
    </dgm:pt>
    <dgm:pt modelId="{B99D616E-2DA1-4353-AFBC-C271F660D730}" type="sibTrans" cxnId="{4BD8BE4E-CB7F-4216-80C4-41DD9BB25E6E}">
      <dgm:prSet/>
      <dgm:spPr/>
      <dgm:t>
        <a:bodyPr/>
        <a:lstStyle/>
        <a:p>
          <a:endParaRPr lang="fr-FR"/>
        </a:p>
      </dgm:t>
    </dgm:pt>
    <dgm:pt modelId="{394818D9-A87D-496C-9579-51699B466426}">
      <dgm:prSet phldrT="[Texte]" custT="1"/>
      <dgm:spPr/>
      <dgm:t>
        <a:bodyPr/>
        <a:lstStyle/>
        <a:p>
          <a:r>
            <a:rPr lang="fr-FR" sz="2800" b="1" dirty="0" smtClean="0">
              <a:solidFill>
                <a:srgbClr val="3F5A7B"/>
              </a:solidFill>
            </a:rPr>
            <a:t>STEP 2</a:t>
          </a:r>
          <a:endParaRPr lang="fr-FR" sz="2800" b="1" dirty="0">
            <a:solidFill>
              <a:srgbClr val="3F5A7B"/>
            </a:solidFill>
          </a:endParaRPr>
        </a:p>
      </dgm:t>
    </dgm:pt>
    <dgm:pt modelId="{8641D361-5590-4EAD-9F11-23D671ABAB5A}" type="parTrans" cxnId="{9C572052-771D-46FA-8F83-AB736348FBD0}">
      <dgm:prSet/>
      <dgm:spPr/>
      <dgm:t>
        <a:bodyPr/>
        <a:lstStyle/>
        <a:p>
          <a:endParaRPr lang="fr-FR"/>
        </a:p>
      </dgm:t>
    </dgm:pt>
    <dgm:pt modelId="{2B5C62BF-E8BC-45ED-A8C2-FF89DF9A4C33}" type="sibTrans" cxnId="{9C572052-771D-46FA-8F83-AB736348FBD0}">
      <dgm:prSet/>
      <dgm:spPr/>
      <dgm:t>
        <a:bodyPr/>
        <a:lstStyle/>
        <a:p>
          <a:endParaRPr lang="fr-FR"/>
        </a:p>
      </dgm:t>
    </dgm:pt>
    <dgm:pt modelId="{FDA58D9A-2D89-44EB-A098-5385A656BBF7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b="1" dirty="0" smtClean="0">
              <a:solidFill>
                <a:srgbClr val="3F5A7B"/>
              </a:solidFill>
            </a:rPr>
            <a:t>CLASSIC UNSUPERVISED RFM – 3 Components</a:t>
          </a:r>
          <a:endParaRPr lang="fr-FR" b="1" dirty="0">
            <a:solidFill>
              <a:srgbClr val="3F5A7B"/>
            </a:solidFill>
          </a:endParaRPr>
        </a:p>
      </dgm:t>
    </dgm:pt>
    <dgm:pt modelId="{F927E2E1-5013-433D-8155-9429A51D6D4C}" type="parTrans" cxnId="{04D3FB91-1681-41E7-9D33-D6979E344026}">
      <dgm:prSet/>
      <dgm:spPr/>
      <dgm:t>
        <a:bodyPr/>
        <a:lstStyle/>
        <a:p>
          <a:endParaRPr lang="fr-FR"/>
        </a:p>
      </dgm:t>
    </dgm:pt>
    <dgm:pt modelId="{0322561B-8A32-4CD4-9111-FD01157B86C1}" type="sibTrans" cxnId="{04D3FB91-1681-41E7-9D33-D6979E344026}">
      <dgm:prSet/>
      <dgm:spPr/>
      <dgm:t>
        <a:bodyPr/>
        <a:lstStyle/>
        <a:p>
          <a:endParaRPr lang="fr-FR"/>
        </a:p>
      </dgm:t>
    </dgm:pt>
    <dgm:pt modelId="{6DAB9A97-F369-4A14-B28F-0EF43829E3BD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Clustering</a:t>
          </a:r>
          <a:r>
            <a:rPr lang="fr-FR" dirty="0" smtClean="0">
              <a:solidFill>
                <a:srgbClr val="3F5A7B"/>
              </a:solidFill>
            </a:rPr>
            <a:t> </a:t>
          </a:r>
          <a:r>
            <a:rPr lang="fr-FR" dirty="0" err="1" smtClean="0">
              <a:solidFill>
                <a:srgbClr val="3F5A7B"/>
              </a:solidFill>
            </a:rPr>
            <a:t>algorithms</a:t>
          </a:r>
          <a:r>
            <a:rPr lang="fr-FR" dirty="0" smtClean="0">
              <a:solidFill>
                <a:srgbClr val="3F5A7B"/>
              </a:solidFill>
            </a:rPr>
            <a:t>: K-</a:t>
          </a:r>
          <a:r>
            <a:rPr lang="fr-FR" dirty="0" err="1" smtClean="0">
              <a:solidFill>
                <a:srgbClr val="3F5A7B"/>
              </a:solidFill>
            </a:rPr>
            <a:t>Means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DBScan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HDBScan</a:t>
          </a:r>
          <a:endParaRPr lang="fr-FR" dirty="0">
            <a:solidFill>
              <a:srgbClr val="3F5A7B"/>
            </a:solidFill>
          </a:endParaRPr>
        </a:p>
      </dgm:t>
    </dgm:pt>
    <dgm:pt modelId="{F111654D-6B7D-46AD-A2A2-B848C2D41341}" type="parTrans" cxnId="{1EE8605B-E1C7-416C-BB48-A7B63B4E831C}">
      <dgm:prSet/>
      <dgm:spPr/>
      <dgm:t>
        <a:bodyPr/>
        <a:lstStyle/>
        <a:p>
          <a:endParaRPr lang="fr-FR"/>
        </a:p>
      </dgm:t>
    </dgm:pt>
    <dgm:pt modelId="{445B35F1-A53C-4BA4-B766-701FBCF94B6B}" type="sibTrans" cxnId="{1EE8605B-E1C7-416C-BB48-A7B63B4E831C}">
      <dgm:prSet/>
      <dgm:spPr/>
      <dgm:t>
        <a:bodyPr/>
        <a:lstStyle/>
        <a:p>
          <a:endParaRPr lang="fr-FR"/>
        </a:p>
      </dgm:t>
    </dgm:pt>
    <dgm:pt modelId="{3D058615-34E2-4155-9DE3-33211DD8B273}">
      <dgm:prSet phldrT="[Texte]" custT="1"/>
      <dgm:spPr/>
      <dgm:t>
        <a:bodyPr/>
        <a:lstStyle/>
        <a:p>
          <a:r>
            <a:rPr lang="fr-FR" sz="2800" b="1" dirty="0" smtClean="0"/>
            <a:t>STEP 3</a:t>
          </a:r>
          <a:endParaRPr lang="fr-FR" sz="2800" b="1" dirty="0"/>
        </a:p>
      </dgm:t>
    </dgm:pt>
    <dgm:pt modelId="{8005C2B7-FB76-4DE5-B5E4-99F74899ADE3}" type="parTrans" cxnId="{5D225233-521C-4DBC-980D-55DBC05A67C7}">
      <dgm:prSet/>
      <dgm:spPr/>
      <dgm:t>
        <a:bodyPr/>
        <a:lstStyle/>
        <a:p>
          <a:endParaRPr lang="fr-FR"/>
        </a:p>
      </dgm:t>
    </dgm:pt>
    <dgm:pt modelId="{C6A5AE58-67F0-4758-9F1A-63C2CD64E0FF}" type="sibTrans" cxnId="{5D225233-521C-4DBC-980D-55DBC05A67C7}">
      <dgm:prSet/>
      <dgm:spPr/>
      <dgm:t>
        <a:bodyPr/>
        <a:lstStyle/>
        <a:p>
          <a:endParaRPr lang="fr-FR"/>
        </a:p>
      </dgm:t>
    </dgm:pt>
    <dgm:pt modelId="{E5EEC754-42A8-4E13-B58C-28EB331387F8}">
      <dgm:prSet phldrT="[Texte]"/>
      <dgm:spPr/>
      <dgm:t>
        <a:bodyPr/>
        <a:lstStyle/>
        <a:p>
          <a:r>
            <a:rPr lang="fr-FR" b="1" dirty="0" smtClean="0"/>
            <a:t>ENHANCED UNSUPERVISED RFM  - 6 Components</a:t>
          </a:r>
          <a:endParaRPr lang="fr-FR" b="1" dirty="0"/>
        </a:p>
      </dgm:t>
    </dgm:pt>
    <dgm:pt modelId="{DCBB621C-C272-4D72-8B3C-C073CA350E44}" type="parTrans" cxnId="{C94EDDF9-B167-42B0-9654-EA3E47655CCF}">
      <dgm:prSet/>
      <dgm:spPr/>
      <dgm:t>
        <a:bodyPr/>
        <a:lstStyle/>
        <a:p>
          <a:endParaRPr lang="fr-FR"/>
        </a:p>
      </dgm:t>
    </dgm:pt>
    <dgm:pt modelId="{9974CEC2-B38D-4FEA-8ACE-496D20B020DA}" type="sibTrans" cxnId="{C94EDDF9-B167-42B0-9654-EA3E47655CCF}">
      <dgm:prSet/>
      <dgm:spPr/>
      <dgm:t>
        <a:bodyPr/>
        <a:lstStyle/>
        <a:p>
          <a:endParaRPr lang="fr-FR"/>
        </a:p>
      </dgm:t>
    </dgm:pt>
    <dgm:pt modelId="{6A3480D4-6FE9-4751-BE92-CCCD98C4F32E}">
      <dgm:prSet phldrT="[Texte]"/>
      <dgm:spPr/>
      <dgm:t>
        <a:bodyPr/>
        <a:lstStyle/>
        <a:p>
          <a:r>
            <a:rPr lang="fr-FR" dirty="0" err="1" smtClean="0"/>
            <a:t>Clustering</a:t>
          </a:r>
          <a:r>
            <a:rPr lang="fr-FR" dirty="0" smtClean="0"/>
            <a:t> </a:t>
          </a:r>
          <a:r>
            <a:rPr lang="fr-FR" dirty="0" err="1" smtClean="0"/>
            <a:t>algorithms</a:t>
          </a:r>
          <a:r>
            <a:rPr lang="fr-FR" dirty="0" smtClean="0"/>
            <a:t>: K-</a:t>
          </a:r>
          <a:r>
            <a:rPr lang="fr-FR" dirty="0" err="1" smtClean="0"/>
            <a:t>Means</a:t>
          </a:r>
          <a:r>
            <a:rPr lang="fr-FR" dirty="0" smtClean="0"/>
            <a:t>, </a:t>
          </a:r>
          <a:r>
            <a:rPr lang="fr-FR" dirty="0" err="1" smtClean="0"/>
            <a:t>DBSCan</a:t>
          </a:r>
          <a:r>
            <a:rPr lang="fr-FR" dirty="0" smtClean="0"/>
            <a:t>, </a:t>
          </a:r>
          <a:r>
            <a:rPr lang="fr-FR" dirty="0" err="1" smtClean="0"/>
            <a:t>HDBScan</a:t>
          </a:r>
          <a:endParaRPr lang="fr-FR" dirty="0"/>
        </a:p>
      </dgm:t>
    </dgm:pt>
    <dgm:pt modelId="{2B40BCDA-5A84-4918-B7B3-1FC6F0296910}" type="parTrans" cxnId="{8BBD1749-CB94-46A9-840C-9085ABD96FAA}">
      <dgm:prSet/>
      <dgm:spPr/>
      <dgm:t>
        <a:bodyPr/>
        <a:lstStyle/>
        <a:p>
          <a:endParaRPr lang="fr-FR"/>
        </a:p>
      </dgm:t>
    </dgm:pt>
    <dgm:pt modelId="{135F09E3-B4D9-4104-84D3-EFBC8B575767}" type="sibTrans" cxnId="{8BBD1749-CB94-46A9-840C-9085ABD96FAA}">
      <dgm:prSet/>
      <dgm:spPr/>
      <dgm:t>
        <a:bodyPr/>
        <a:lstStyle/>
        <a:p>
          <a:endParaRPr lang="fr-FR"/>
        </a:p>
      </dgm:t>
    </dgm:pt>
    <dgm:pt modelId="{A7BC3F76-9A61-4A9E-BFB9-6055FA38E70E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Feature</a:t>
          </a:r>
          <a:r>
            <a:rPr lang="fr-FR" dirty="0" smtClean="0">
              <a:solidFill>
                <a:srgbClr val="3F5A7B"/>
              </a:solidFill>
            </a:rPr>
            <a:t> Engineering: </a:t>
          </a:r>
          <a:r>
            <a:rPr lang="fr-FR" dirty="0" err="1" smtClean="0">
              <a:solidFill>
                <a:srgbClr val="3F5A7B"/>
              </a:solidFill>
            </a:rPr>
            <a:t>Recency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Frequency</a:t>
          </a:r>
          <a:r>
            <a:rPr lang="fr-FR" dirty="0" smtClean="0">
              <a:solidFill>
                <a:srgbClr val="3F5A7B"/>
              </a:solidFill>
            </a:rPr>
            <a:t>, </a:t>
          </a:r>
          <a:r>
            <a:rPr lang="fr-FR" dirty="0" err="1" smtClean="0">
              <a:solidFill>
                <a:srgbClr val="3F5A7B"/>
              </a:solidFill>
            </a:rPr>
            <a:t>Monetary</a:t>
          </a:r>
          <a:endParaRPr lang="fr-FR" dirty="0">
            <a:solidFill>
              <a:srgbClr val="3F5A7B"/>
            </a:solidFill>
          </a:endParaRPr>
        </a:p>
      </dgm:t>
    </dgm:pt>
    <dgm:pt modelId="{C175C26B-26A6-4E07-A36A-9F54213F2AE3}" type="parTrans" cxnId="{56ADA250-E11D-432D-81F9-7892E1D037BF}">
      <dgm:prSet/>
      <dgm:spPr/>
      <dgm:t>
        <a:bodyPr/>
        <a:lstStyle/>
        <a:p>
          <a:endParaRPr lang="fr-FR"/>
        </a:p>
      </dgm:t>
    </dgm:pt>
    <dgm:pt modelId="{90643BBD-F0B6-40AA-B66B-12DB5CD28CEB}" type="sibTrans" cxnId="{56ADA250-E11D-432D-81F9-7892E1D037BF}">
      <dgm:prSet/>
      <dgm:spPr/>
      <dgm:t>
        <a:bodyPr/>
        <a:lstStyle/>
        <a:p>
          <a:endParaRPr lang="fr-FR"/>
        </a:p>
      </dgm:t>
    </dgm:pt>
    <dgm:pt modelId="{B9070E28-C05D-4EDA-BD8D-19AC85DF4DDF}">
      <dgm:prSet phldrT="[Texte]"/>
      <dgm:spPr/>
      <dgm:t>
        <a:bodyPr/>
        <a:lstStyle/>
        <a:p>
          <a:r>
            <a:rPr lang="fr-FR" dirty="0" err="1" smtClean="0"/>
            <a:t>Recency</a:t>
          </a:r>
          <a:r>
            <a:rPr lang="fr-FR" dirty="0" smtClean="0"/>
            <a:t>, </a:t>
          </a:r>
          <a:r>
            <a:rPr lang="fr-FR" dirty="0" err="1" smtClean="0"/>
            <a:t>Frequency</a:t>
          </a:r>
          <a:r>
            <a:rPr lang="fr-FR" dirty="0" smtClean="0"/>
            <a:t>, </a:t>
          </a:r>
          <a:r>
            <a:rPr lang="fr-FR" dirty="0" err="1" smtClean="0"/>
            <a:t>Monetary</a:t>
          </a:r>
          <a:r>
            <a:rPr lang="fr-FR" dirty="0" smtClean="0"/>
            <a:t> + Delivery, </a:t>
          </a:r>
          <a:r>
            <a:rPr lang="fr-FR" dirty="0" err="1" smtClean="0"/>
            <a:t>Review</a:t>
          </a:r>
          <a:r>
            <a:rPr lang="fr-FR" dirty="0" smtClean="0"/>
            <a:t> score, Total items</a:t>
          </a:r>
          <a:endParaRPr lang="fr-FR" dirty="0"/>
        </a:p>
      </dgm:t>
    </dgm:pt>
    <dgm:pt modelId="{36915D99-44B1-4ABB-951B-DCC328C2404F}" type="parTrans" cxnId="{A5BEE03D-CF03-462E-AECF-60248352E6AF}">
      <dgm:prSet/>
      <dgm:spPr/>
      <dgm:t>
        <a:bodyPr/>
        <a:lstStyle/>
        <a:p>
          <a:endParaRPr lang="fr-FR"/>
        </a:p>
      </dgm:t>
    </dgm:pt>
    <dgm:pt modelId="{01B8B5CE-32A3-4B68-97A5-21F67D20B740}" type="sibTrans" cxnId="{A5BEE03D-CF03-462E-AECF-60248352E6AF}">
      <dgm:prSet/>
      <dgm:spPr/>
      <dgm:t>
        <a:bodyPr/>
        <a:lstStyle/>
        <a:p>
          <a:endParaRPr lang="fr-FR"/>
        </a:p>
      </dgm:t>
    </dgm:pt>
    <dgm:pt modelId="{C1E86CFB-14FB-43AD-966D-29759ED2D6B8}">
      <dgm:prSet phldrT="[Texte]"/>
      <dgm:spPr>
        <a:solidFill>
          <a:srgbClr val="355071">
            <a:alpha val="89804"/>
          </a:srgbClr>
        </a:solidFill>
      </dgm:spPr>
      <dgm:t>
        <a:bodyPr/>
        <a:lstStyle/>
        <a:p>
          <a:r>
            <a:rPr lang="fr-FR" dirty="0" err="1" smtClean="0">
              <a:solidFill>
                <a:srgbClr val="3F5A7B"/>
              </a:solidFill>
            </a:rPr>
            <a:t>Pre-processing</a:t>
          </a:r>
          <a:r>
            <a:rPr lang="fr-FR" dirty="0" smtClean="0">
              <a:solidFill>
                <a:srgbClr val="3F5A7B"/>
              </a:solidFill>
            </a:rPr>
            <a:t> (</a:t>
          </a:r>
          <a:r>
            <a:rPr lang="fr-FR" dirty="0" err="1" smtClean="0">
              <a:solidFill>
                <a:srgbClr val="3F5A7B"/>
              </a:solidFill>
            </a:rPr>
            <a:t>Standardization</a:t>
          </a:r>
          <a:endParaRPr lang="fr-FR" dirty="0">
            <a:solidFill>
              <a:srgbClr val="3F5A7B"/>
            </a:solidFill>
          </a:endParaRPr>
        </a:p>
      </dgm:t>
    </dgm:pt>
    <dgm:pt modelId="{1E284C0B-FD7E-4F47-8419-3BE6E7C3CB39}" type="parTrans" cxnId="{0F4425F3-87EA-4564-9375-2973784743EF}">
      <dgm:prSet/>
      <dgm:spPr/>
      <dgm:t>
        <a:bodyPr/>
        <a:lstStyle/>
        <a:p>
          <a:endParaRPr lang="fr-FR"/>
        </a:p>
      </dgm:t>
    </dgm:pt>
    <dgm:pt modelId="{13BD0C5D-5B41-4519-8AF1-1CB4DC9EA021}" type="sibTrans" cxnId="{0F4425F3-87EA-4564-9375-2973784743EF}">
      <dgm:prSet/>
      <dgm:spPr/>
      <dgm:t>
        <a:bodyPr/>
        <a:lstStyle/>
        <a:p>
          <a:endParaRPr lang="fr-FR"/>
        </a:p>
      </dgm:t>
    </dgm:pt>
    <dgm:pt modelId="{3768368E-6695-40F1-A9D3-617401A50F2B}">
      <dgm:prSet phldrT="[Texte]"/>
      <dgm:spPr/>
      <dgm:t>
        <a:bodyPr/>
        <a:lstStyle/>
        <a:p>
          <a:r>
            <a:rPr lang="fr-FR" dirty="0" err="1" smtClean="0"/>
            <a:t>Pre-processing</a:t>
          </a:r>
          <a:r>
            <a:rPr lang="fr-FR" dirty="0" smtClean="0"/>
            <a:t> (</a:t>
          </a:r>
          <a:r>
            <a:rPr lang="fr-FR" dirty="0" err="1" smtClean="0"/>
            <a:t>Standardization</a:t>
          </a:r>
          <a:r>
            <a:rPr lang="fr-FR" dirty="0" smtClean="0"/>
            <a:t>, PCA…), </a:t>
          </a:r>
          <a:r>
            <a:rPr lang="fr-FR" dirty="0" err="1" smtClean="0"/>
            <a:t>tSNE</a:t>
          </a:r>
          <a:r>
            <a:rPr lang="fr-FR" dirty="0" smtClean="0"/>
            <a:t> </a:t>
          </a:r>
          <a:r>
            <a:rPr lang="fr-FR" dirty="0" err="1" smtClean="0"/>
            <a:t>visualization</a:t>
          </a:r>
          <a:endParaRPr lang="fr-FR" dirty="0"/>
        </a:p>
      </dgm:t>
    </dgm:pt>
    <dgm:pt modelId="{5A319062-6DAF-4CFF-BC72-E16CBF286CF7}" type="parTrans" cxnId="{760C35B1-13B4-417D-B504-A0E5E4C5BEE0}">
      <dgm:prSet/>
      <dgm:spPr/>
      <dgm:t>
        <a:bodyPr/>
        <a:lstStyle/>
        <a:p>
          <a:endParaRPr lang="fr-FR"/>
        </a:p>
      </dgm:t>
    </dgm:pt>
    <dgm:pt modelId="{A7536B32-A6E4-4081-9D8C-BB5EDEAE029A}" type="sibTrans" cxnId="{760C35B1-13B4-417D-B504-A0E5E4C5BEE0}">
      <dgm:prSet/>
      <dgm:spPr/>
      <dgm:t>
        <a:bodyPr/>
        <a:lstStyle/>
        <a:p>
          <a:endParaRPr lang="fr-FR"/>
        </a:p>
      </dgm:t>
    </dgm:pt>
    <dgm:pt modelId="{FCD5EF97-5AFC-4C34-A8CB-0DB5CC745FC3}" type="pres">
      <dgm:prSet presAssocID="{9F0E1E6F-8472-4880-B2C2-F882125595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F2D5BBB-3461-4358-A2D1-B4290F52B437}" type="pres">
      <dgm:prSet presAssocID="{15B066F5-6604-495B-9E43-39C6A8D81504}" presName="composite" presStyleCnt="0"/>
      <dgm:spPr/>
    </dgm:pt>
    <dgm:pt modelId="{F420268F-D2DC-4BDB-B85B-6712EED69B03}" type="pres">
      <dgm:prSet presAssocID="{15B066F5-6604-495B-9E43-39C6A8D8150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B2A35E-F42E-4D16-8CC0-9F2F06D344B7}" type="pres">
      <dgm:prSet presAssocID="{15B066F5-6604-495B-9E43-39C6A8D8150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B85449-9A3E-4C09-8033-988FD43A1253}" type="pres">
      <dgm:prSet presAssocID="{2B7A77F8-CC16-4F6B-A743-C06BACD7985E}" presName="sp" presStyleCnt="0"/>
      <dgm:spPr/>
    </dgm:pt>
    <dgm:pt modelId="{23DBDD4D-9412-4797-A1F0-802EA121D437}" type="pres">
      <dgm:prSet presAssocID="{394818D9-A87D-496C-9579-51699B466426}" presName="composite" presStyleCnt="0"/>
      <dgm:spPr/>
    </dgm:pt>
    <dgm:pt modelId="{9C640EBC-9F0F-4446-8774-0E90593A52D2}" type="pres">
      <dgm:prSet presAssocID="{394818D9-A87D-496C-9579-51699B46642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13929E-665B-4010-ACA0-97FD9D9C9071}" type="pres">
      <dgm:prSet presAssocID="{394818D9-A87D-496C-9579-51699B46642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3F1DA8-FB2B-4255-8060-BBFBA8E921C4}" type="pres">
      <dgm:prSet presAssocID="{2B5C62BF-E8BC-45ED-A8C2-FF89DF9A4C33}" presName="sp" presStyleCnt="0"/>
      <dgm:spPr/>
    </dgm:pt>
    <dgm:pt modelId="{D4B62CE9-0CA4-4AF9-849C-C40D1C4C4503}" type="pres">
      <dgm:prSet presAssocID="{3D058615-34E2-4155-9DE3-33211DD8B273}" presName="composite" presStyleCnt="0"/>
      <dgm:spPr/>
    </dgm:pt>
    <dgm:pt modelId="{1E5CDD8D-490A-4DE7-83E6-8E87ADF7605A}" type="pres">
      <dgm:prSet presAssocID="{3D058615-34E2-4155-9DE3-33211DD8B27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92779A-E716-4627-8A83-6AB3B3BF4A34}" type="pres">
      <dgm:prSet presAssocID="{3D058615-34E2-4155-9DE3-33211DD8B27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F27DFE-ED2B-4044-9100-4E98DB0B7B23}" type="presOf" srcId="{3768368E-6695-40F1-A9D3-617401A50F2B}" destId="{E992779A-E716-4627-8A83-6AB3B3BF4A34}" srcOrd="0" destOrd="2" presId="urn:microsoft.com/office/officeart/2005/8/layout/chevron2"/>
    <dgm:cxn modelId="{C236766D-7A21-49B8-9CD5-002449EC6529}" type="presOf" srcId="{394818D9-A87D-496C-9579-51699B466426}" destId="{9C640EBC-9F0F-4446-8774-0E90593A52D2}" srcOrd="0" destOrd="0" presId="urn:microsoft.com/office/officeart/2005/8/layout/chevron2"/>
    <dgm:cxn modelId="{CC205B5D-DF29-4E72-9443-FCA4B1A9BB70}" type="presOf" srcId="{72089FF8-75C8-4E56-B604-C4450A7B506D}" destId="{39B2A35E-F42E-4D16-8CC0-9F2F06D344B7}" srcOrd="0" destOrd="0" presId="urn:microsoft.com/office/officeart/2005/8/layout/chevron2"/>
    <dgm:cxn modelId="{1EE8605B-E1C7-416C-BB48-A7B63B4E831C}" srcId="{394818D9-A87D-496C-9579-51699B466426}" destId="{6DAB9A97-F369-4A14-B28F-0EF43829E3BD}" srcOrd="3" destOrd="0" parTransId="{F111654D-6B7D-46AD-A2A2-B848C2D41341}" sibTransId="{445B35F1-A53C-4BA4-B766-701FBCF94B6B}"/>
    <dgm:cxn modelId="{9C572052-771D-46FA-8F83-AB736348FBD0}" srcId="{9F0E1E6F-8472-4880-B2C2-F88212559567}" destId="{394818D9-A87D-496C-9579-51699B466426}" srcOrd="1" destOrd="0" parTransId="{8641D361-5590-4EAD-9F11-23D671ABAB5A}" sibTransId="{2B5C62BF-E8BC-45ED-A8C2-FF89DF9A4C33}"/>
    <dgm:cxn modelId="{AB3EBB15-D494-4DC2-A289-C2D73598DBB8}" srcId="{15B066F5-6604-495B-9E43-39C6A8D81504}" destId="{72089FF8-75C8-4E56-B604-C4450A7B506D}" srcOrd="0" destOrd="0" parTransId="{15FAD63D-62F7-4F0D-B434-463D940582FD}" sibTransId="{B7CC1823-B0F9-4CBF-8726-EE5B411B022D}"/>
    <dgm:cxn modelId="{E2A8F210-27FF-49B2-AE2A-4DF1071BC57D}" type="presOf" srcId="{3D058615-34E2-4155-9DE3-33211DD8B273}" destId="{1E5CDD8D-490A-4DE7-83E6-8E87ADF7605A}" srcOrd="0" destOrd="0" presId="urn:microsoft.com/office/officeart/2005/8/layout/chevron2"/>
    <dgm:cxn modelId="{8BBD1749-CB94-46A9-840C-9085ABD96FAA}" srcId="{3D058615-34E2-4155-9DE3-33211DD8B273}" destId="{6A3480D4-6FE9-4751-BE92-CCCD98C4F32E}" srcOrd="3" destOrd="0" parTransId="{2B40BCDA-5A84-4918-B7B3-1FC6F0296910}" sibTransId="{135F09E3-B4D9-4104-84D3-EFBC8B575767}"/>
    <dgm:cxn modelId="{E02F8153-C685-42E2-BFF2-80C9D9C21B23}" type="presOf" srcId="{E5EEC754-42A8-4E13-B58C-28EB331387F8}" destId="{E992779A-E716-4627-8A83-6AB3B3BF4A34}" srcOrd="0" destOrd="0" presId="urn:microsoft.com/office/officeart/2005/8/layout/chevron2"/>
    <dgm:cxn modelId="{B19E1611-AB8E-48DB-AB56-9EDA9EB50490}" type="presOf" srcId="{6A3480D4-6FE9-4751-BE92-CCCD98C4F32E}" destId="{E992779A-E716-4627-8A83-6AB3B3BF4A34}" srcOrd="0" destOrd="3" presId="urn:microsoft.com/office/officeart/2005/8/layout/chevron2"/>
    <dgm:cxn modelId="{56ADA250-E11D-432D-81F9-7892E1D037BF}" srcId="{394818D9-A87D-496C-9579-51699B466426}" destId="{A7BC3F76-9A61-4A9E-BFB9-6055FA38E70E}" srcOrd="1" destOrd="0" parTransId="{C175C26B-26A6-4E07-A36A-9F54213F2AE3}" sibTransId="{90643BBD-F0B6-40AA-B66B-12DB5CD28CEB}"/>
    <dgm:cxn modelId="{5D94D4BC-87BF-49B3-92CC-8ADF94FE69BC}" srcId="{9F0E1E6F-8472-4880-B2C2-F88212559567}" destId="{15B066F5-6604-495B-9E43-39C6A8D81504}" srcOrd="0" destOrd="0" parTransId="{1C76D600-B043-44EA-83D9-BD7E901FA37A}" sibTransId="{2B7A77F8-CC16-4F6B-A743-C06BACD7985E}"/>
    <dgm:cxn modelId="{04D3FB91-1681-41E7-9D33-D6979E344026}" srcId="{394818D9-A87D-496C-9579-51699B466426}" destId="{FDA58D9A-2D89-44EB-A098-5385A656BBF7}" srcOrd="0" destOrd="0" parTransId="{F927E2E1-5013-433D-8155-9429A51D6D4C}" sibTransId="{0322561B-8A32-4CD4-9111-FD01157B86C1}"/>
    <dgm:cxn modelId="{760C35B1-13B4-417D-B504-A0E5E4C5BEE0}" srcId="{3D058615-34E2-4155-9DE3-33211DD8B273}" destId="{3768368E-6695-40F1-A9D3-617401A50F2B}" srcOrd="2" destOrd="0" parTransId="{5A319062-6DAF-4CFF-BC72-E16CBF286CF7}" sibTransId="{A7536B32-A6E4-4081-9D8C-BB5EDEAE029A}"/>
    <dgm:cxn modelId="{21380E7B-BC2A-4F66-AAB0-C3329EDA64DD}" type="presOf" srcId="{15B066F5-6604-495B-9E43-39C6A8D81504}" destId="{F420268F-D2DC-4BDB-B85B-6712EED69B03}" srcOrd="0" destOrd="0" presId="urn:microsoft.com/office/officeart/2005/8/layout/chevron2"/>
    <dgm:cxn modelId="{C94EDDF9-B167-42B0-9654-EA3E47655CCF}" srcId="{3D058615-34E2-4155-9DE3-33211DD8B273}" destId="{E5EEC754-42A8-4E13-B58C-28EB331387F8}" srcOrd="0" destOrd="0" parTransId="{DCBB621C-C272-4D72-8B3C-C073CA350E44}" sibTransId="{9974CEC2-B38D-4FEA-8ACE-496D20B020DA}"/>
    <dgm:cxn modelId="{BD15601C-9A34-48D6-A2FC-0EAD33A326AC}" type="presOf" srcId="{86C2E108-9068-4B00-9CE9-7700E449D3AF}" destId="{39B2A35E-F42E-4D16-8CC0-9F2F06D344B7}" srcOrd="0" destOrd="1" presId="urn:microsoft.com/office/officeart/2005/8/layout/chevron2"/>
    <dgm:cxn modelId="{A5AAC31B-FC0F-40B1-BFDF-88010BE410C7}" type="presOf" srcId="{9F0E1E6F-8472-4880-B2C2-F88212559567}" destId="{FCD5EF97-5AFC-4C34-A8CB-0DB5CC745FC3}" srcOrd="0" destOrd="0" presId="urn:microsoft.com/office/officeart/2005/8/layout/chevron2"/>
    <dgm:cxn modelId="{4BD8BE4E-CB7F-4216-80C4-41DD9BB25E6E}" srcId="{15B066F5-6604-495B-9E43-39C6A8D81504}" destId="{86C2E108-9068-4B00-9CE9-7700E449D3AF}" srcOrd="1" destOrd="0" parTransId="{6E41FF29-2145-4DEA-85E7-2BAD0562EB1A}" sibTransId="{B99D616E-2DA1-4353-AFBC-C271F660D730}"/>
    <dgm:cxn modelId="{3C98571A-74EA-420E-AB63-2CC7568BE479}" type="presOf" srcId="{FDA58D9A-2D89-44EB-A098-5385A656BBF7}" destId="{2613929E-665B-4010-ACA0-97FD9D9C9071}" srcOrd="0" destOrd="0" presId="urn:microsoft.com/office/officeart/2005/8/layout/chevron2"/>
    <dgm:cxn modelId="{5D225233-521C-4DBC-980D-55DBC05A67C7}" srcId="{9F0E1E6F-8472-4880-B2C2-F88212559567}" destId="{3D058615-34E2-4155-9DE3-33211DD8B273}" srcOrd="2" destOrd="0" parTransId="{8005C2B7-FB76-4DE5-B5E4-99F74899ADE3}" sibTransId="{C6A5AE58-67F0-4758-9F1A-63C2CD64E0FF}"/>
    <dgm:cxn modelId="{7B2B90B5-C16A-474F-9F9E-0AA738E0D2F2}" type="presOf" srcId="{A7BC3F76-9A61-4A9E-BFB9-6055FA38E70E}" destId="{2613929E-665B-4010-ACA0-97FD9D9C9071}" srcOrd="0" destOrd="1" presId="urn:microsoft.com/office/officeart/2005/8/layout/chevron2"/>
    <dgm:cxn modelId="{1C4B08FD-478D-4D56-99F9-E9521191A14E}" type="presOf" srcId="{6DAB9A97-F369-4A14-B28F-0EF43829E3BD}" destId="{2613929E-665B-4010-ACA0-97FD9D9C9071}" srcOrd="0" destOrd="3" presId="urn:microsoft.com/office/officeart/2005/8/layout/chevron2"/>
    <dgm:cxn modelId="{0F4425F3-87EA-4564-9375-2973784743EF}" srcId="{394818D9-A87D-496C-9579-51699B466426}" destId="{C1E86CFB-14FB-43AD-966D-29759ED2D6B8}" srcOrd="2" destOrd="0" parTransId="{1E284C0B-FD7E-4F47-8419-3BE6E7C3CB39}" sibTransId="{13BD0C5D-5B41-4519-8AF1-1CB4DC9EA021}"/>
    <dgm:cxn modelId="{F6371E21-0E22-4A38-AF77-846A93003474}" type="presOf" srcId="{C1E86CFB-14FB-43AD-966D-29759ED2D6B8}" destId="{2613929E-665B-4010-ACA0-97FD9D9C9071}" srcOrd="0" destOrd="2" presId="urn:microsoft.com/office/officeart/2005/8/layout/chevron2"/>
    <dgm:cxn modelId="{A5BEE03D-CF03-462E-AECF-60248352E6AF}" srcId="{3D058615-34E2-4155-9DE3-33211DD8B273}" destId="{B9070E28-C05D-4EDA-BD8D-19AC85DF4DDF}" srcOrd="1" destOrd="0" parTransId="{36915D99-44B1-4ABB-951B-DCC328C2404F}" sibTransId="{01B8B5CE-32A3-4B68-97A5-21F67D20B740}"/>
    <dgm:cxn modelId="{2DD2C3A5-2A18-4EE8-AD5B-62AEC7325D59}" type="presOf" srcId="{B9070E28-C05D-4EDA-BD8D-19AC85DF4DDF}" destId="{E992779A-E716-4627-8A83-6AB3B3BF4A34}" srcOrd="0" destOrd="1" presId="urn:microsoft.com/office/officeart/2005/8/layout/chevron2"/>
    <dgm:cxn modelId="{AA90E78A-33D8-4DF6-BAB2-1553357347A3}" type="presParOf" srcId="{FCD5EF97-5AFC-4C34-A8CB-0DB5CC745FC3}" destId="{EF2D5BBB-3461-4358-A2D1-B4290F52B437}" srcOrd="0" destOrd="0" presId="urn:microsoft.com/office/officeart/2005/8/layout/chevron2"/>
    <dgm:cxn modelId="{015199C2-3F86-4739-95FA-CA99F9F14141}" type="presParOf" srcId="{EF2D5BBB-3461-4358-A2D1-B4290F52B437}" destId="{F420268F-D2DC-4BDB-B85B-6712EED69B03}" srcOrd="0" destOrd="0" presId="urn:microsoft.com/office/officeart/2005/8/layout/chevron2"/>
    <dgm:cxn modelId="{B53977BA-9F31-4C65-9893-EE1C507F0CEE}" type="presParOf" srcId="{EF2D5BBB-3461-4358-A2D1-B4290F52B437}" destId="{39B2A35E-F42E-4D16-8CC0-9F2F06D344B7}" srcOrd="1" destOrd="0" presId="urn:microsoft.com/office/officeart/2005/8/layout/chevron2"/>
    <dgm:cxn modelId="{17CCC7E3-523F-4B58-8025-5F4196E2043F}" type="presParOf" srcId="{FCD5EF97-5AFC-4C34-A8CB-0DB5CC745FC3}" destId="{FBB85449-9A3E-4C09-8033-988FD43A1253}" srcOrd="1" destOrd="0" presId="urn:microsoft.com/office/officeart/2005/8/layout/chevron2"/>
    <dgm:cxn modelId="{F619C52B-F060-4102-9614-071A91B685FC}" type="presParOf" srcId="{FCD5EF97-5AFC-4C34-A8CB-0DB5CC745FC3}" destId="{23DBDD4D-9412-4797-A1F0-802EA121D437}" srcOrd="2" destOrd="0" presId="urn:microsoft.com/office/officeart/2005/8/layout/chevron2"/>
    <dgm:cxn modelId="{8F9F56CC-5C0F-41B4-BD20-9BF9AB17BC5A}" type="presParOf" srcId="{23DBDD4D-9412-4797-A1F0-802EA121D437}" destId="{9C640EBC-9F0F-4446-8774-0E90593A52D2}" srcOrd="0" destOrd="0" presId="urn:microsoft.com/office/officeart/2005/8/layout/chevron2"/>
    <dgm:cxn modelId="{551D209D-BA16-4E34-A167-E1A07EBB3D07}" type="presParOf" srcId="{23DBDD4D-9412-4797-A1F0-802EA121D437}" destId="{2613929E-665B-4010-ACA0-97FD9D9C9071}" srcOrd="1" destOrd="0" presId="urn:microsoft.com/office/officeart/2005/8/layout/chevron2"/>
    <dgm:cxn modelId="{7FF89F33-CBE3-401A-9A68-E3C401F843D2}" type="presParOf" srcId="{FCD5EF97-5AFC-4C34-A8CB-0DB5CC745FC3}" destId="{B73F1DA8-FB2B-4255-8060-BBFBA8E921C4}" srcOrd="3" destOrd="0" presId="urn:microsoft.com/office/officeart/2005/8/layout/chevron2"/>
    <dgm:cxn modelId="{EA082A7C-AB7E-422D-B9DB-66DF2F27E57E}" type="presParOf" srcId="{FCD5EF97-5AFC-4C34-A8CB-0DB5CC745FC3}" destId="{D4B62CE9-0CA4-4AF9-849C-C40D1C4C4503}" srcOrd="4" destOrd="0" presId="urn:microsoft.com/office/officeart/2005/8/layout/chevron2"/>
    <dgm:cxn modelId="{41A97063-2BB5-4FA1-9C29-9D6ACCCE58B1}" type="presParOf" srcId="{D4B62CE9-0CA4-4AF9-849C-C40D1C4C4503}" destId="{1E5CDD8D-490A-4DE7-83E6-8E87ADF7605A}" srcOrd="0" destOrd="0" presId="urn:microsoft.com/office/officeart/2005/8/layout/chevron2"/>
    <dgm:cxn modelId="{2F72AAF9-5B14-422E-87EA-FE104F040A5F}" type="presParOf" srcId="{D4B62CE9-0CA4-4AF9-849C-C40D1C4C4503}" destId="{E992779A-E716-4627-8A83-6AB3B3BF4A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53B8D0-4754-499E-92F0-BECA5A2A73FC}" type="doc">
      <dgm:prSet loTypeId="urn:microsoft.com/office/officeart/2005/8/layout/equation2" loCatId="process" qsTypeId="urn:microsoft.com/office/officeart/2005/8/quickstyle/simple1" qsCatId="simple" csTypeId="urn:microsoft.com/office/officeart/2005/8/colors/accent0_3" csCatId="mainScheme" phldr="1"/>
      <dgm:spPr/>
    </dgm:pt>
    <dgm:pt modelId="{B91D48A6-2737-4D3E-B7C3-9723FEDEB8FB}">
      <dgm:prSet phldrT="[Texte]" custT="1"/>
      <dgm:spPr/>
      <dgm:t>
        <a:bodyPr/>
        <a:lstStyle/>
        <a:p>
          <a:r>
            <a:rPr lang="fr-FR" sz="1400" b="1" dirty="0" err="1" smtClean="0"/>
            <a:t>Classical</a:t>
          </a:r>
          <a:r>
            <a:rPr lang="fr-FR" sz="1400" b="1" dirty="0" smtClean="0"/>
            <a:t> RFM</a:t>
          </a:r>
        </a:p>
        <a:p>
          <a:r>
            <a:rPr lang="fr-FR" sz="1300" dirty="0" err="1" smtClean="0"/>
            <a:t>recency</a:t>
          </a:r>
          <a:endParaRPr lang="fr-FR" sz="1300" dirty="0" smtClean="0"/>
        </a:p>
        <a:p>
          <a:r>
            <a:rPr lang="fr-FR" sz="1300" dirty="0" err="1" smtClean="0"/>
            <a:t>frequency</a:t>
          </a:r>
          <a:endParaRPr lang="fr-FR" sz="1300" dirty="0" smtClean="0"/>
        </a:p>
        <a:p>
          <a:r>
            <a:rPr lang="fr-FR" sz="1300" dirty="0" err="1" smtClean="0"/>
            <a:t>monetary</a:t>
          </a:r>
          <a:endParaRPr lang="fr-FR" sz="1300" dirty="0"/>
        </a:p>
      </dgm:t>
    </dgm:pt>
    <dgm:pt modelId="{6FF4D6C2-84DA-40CC-88F3-297EC7F1ABC0}" type="parTrans" cxnId="{29AF03FF-E89E-46C1-A7EB-CC81223A4A7C}">
      <dgm:prSet/>
      <dgm:spPr/>
      <dgm:t>
        <a:bodyPr/>
        <a:lstStyle/>
        <a:p>
          <a:endParaRPr lang="fr-FR"/>
        </a:p>
      </dgm:t>
    </dgm:pt>
    <dgm:pt modelId="{D55EED97-B0DF-46AC-8BF4-093005AA7012}" type="sibTrans" cxnId="{29AF03FF-E89E-46C1-A7EB-CC81223A4A7C}">
      <dgm:prSet/>
      <dgm:spPr/>
      <dgm:t>
        <a:bodyPr/>
        <a:lstStyle/>
        <a:p>
          <a:endParaRPr lang="fr-FR"/>
        </a:p>
      </dgm:t>
    </dgm:pt>
    <dgm:pt modelId="{EA6C6A59-7B87-4389-A3D1-ED7FED279FE5}">
      <dgm:prSet phldrT="[Texte]" custT="1"/>
      <dgm:spPr/>
      <dgm:t>
        <a:bodyPr/>
        <a:lstStyle/>
        <a:p>
          <a:r>
            <a:rPr lang="fr-FR" sz="1400" b="1" dirty="0" err="1" smtClean="0"/>
            <a:t>Features</a:t>
          </a:r>
          <a:r>
            <a:rPr lang="fr-FR" sz="1400" b="1" dirty="0" smtClean="0"/>
            <a:t> </a:t>
          </a:r>
          <a:r>
            <a:rPr lang="fr-FR" sz="1400" b="1" dirty="0" err="1" smtClean="0"/>
            <a:t>added</a:t>
          </a:r>
          <a:endParaRPr lang="fr-FR" sz="1400" b="1" dirty="0" smtClean="0"/>
        </a:p>
        <a:p>
          <a:r>
            <a:rPr lang="fr-FR" sz="1300" dirty="0" err="1" smtClean="0"/>
            <a:t>delivery</a:t>
          </a:r>
          <a:endParaRPr lang="fr-FR" sz="1300" dirty="0" smtClean="0"/>
        </a:p>
        <a:p>
          <a:r>
            <a:rPr lang="fr-FR" sz="1300" dirty="0" err="1" smtClean="0"/>
            <a:t>review</a:t>
          </a:r>
          <a:r>
            <a:rPr lang="fr-FR" sz="1300" dirty="0" smtClean="0"/>
            <a:t> score</a:t>
          </a:r>
        </a:p>
        <a:p>
          <a:r>
            <a:rPr lang="fr-FR" sz="1300" dirty="0" err="1" smtClean="0"/>
            <a:t>Nbr</a:t>
          </a:r>
          <a:r>
            <a:rPr lang="fr-FR" sz="1300" dirty="0" smtClean="0"/>
            <a:t> items</a:t>
          </a:r>
          <a:endParaRPr lang="fr-FR" sz="1300" dirty="0"/>
        </a:p>
      </dgm:t>
    </dgm:pt>
    <dgm:pt modelId="{C613A4BE-DEBE-4FE9-8FC8-25F68528E66F}" type="parTrans" cxnId="{3B43C966-386D-430F-8EE9-B6E479D5F5BA}">
      <dgm:prSet/>
      <dgm:spPr/>
      <dgm:t>
        <a:bodyPr/>
        <a:lstStyle/>
        <a:p>
          <a:endParaRPr lang="fr-FR"/>
        </a:p>
      </dgm:t>
    </dgm:pt>
    <dgm:pt modelId="{D1198DD1-40A1-4B51-BF09-E755327710FC}" type="sibTrans" cxnId="{3B43C966-386D-430F-8EE9-B6E479D5F5BA}">
      <dgm:prSet/>
      <dgm:spPr/>
      <dgm:t>
        <a:bodyPr/>
        <a:lstStyle/>
        <a:p>
          <a:endParaRPr lang="fr-FR"/>
        </a:p>
      </dgm:t>
    </dgm:pt>
    <dgm:pt modelId="{29B349F7-AEB7-4C69-9503-0922F1AC38B2}">
      <dgm:prSet phldrT="[Texte]"/>
      <dgm:spPr/>
      <dgm:t>
        <a:bodyPr/>
        <a:lstStyle/>
        <a:p>
          <a:r>
            <a:rPr lang="fr-FR" b="1" dirty="0" err="1" smtClean="0"/>
            <a:t>Enhanced</a:t>
          </a:r>
          <a:r>
            <a:rPr lang="fr-FR" b="1" dirty="0" smtClean="0"/>
            <a:t> RFM </a:t>
          </a:r>
          <a:endParaRPr lang="fr-FR" b="1" dirty="0"/>
        </a:p>
      </dgm:t>
    </dgm:pt>
    <dgm:pt modelId="{C2DBC7E6-522F-4AF5-84A0-5B7AE4A07665}" type="parTrans" cxnId="{CAE7F2A1-CB8C-48E9-A100-3DED15B97403}">
      <dgm:prSet/>
      <dgm:spPr/>
      <dgm:t>
        <a:bodyPr/>
        <a:lstStyle/>
        <a:p>
          <a:endParaRPr lang="fr-FR"/>
        </a:p>
      </dgm:t>
    </dgm:pt>
    <dgm:pt modelId="{91AF633D-E808-4A95-9707-9AAC6ADFEB81}" type="sibTrans" cxnId="{CAE7F2A1-CB8C-48E9-A100-3DED15B97403}">
      <dgm:prSet/>
      <dgm:spPr/>
      <dgm:t>
        <a:bodyPr/>
        <a:lstStyle/>
        <a:p>
          <a:endParaRPr lang="fr-FR"/>
        </a:p>
      </dgm:t>
    </dgm:pt>
    <dgm:pt modelId="{701F8485-15A6-4C25-BF54-5C2645F0F730}" type="pres">
      <dgm:prSet presAssocID="{B953B8D0-4754-499E-92F0-BECA5A2A73FC}" presName="Name0" presStyleCnt="0">
        <dgm:presLayoutVars>
          <dgm:dir/>
          <dgm:resizeHandles val="exact"/>
        </dgm:presLayoutVars>
      </dgm:prSet>
      <dgm:spPr/>
    </dgm:pt>
    <dgm:pt modelId="{0750DD57-D0BE-4334-A275-BB212F7B70D3}" type="pres">
      <dgm:prSet presAssocID="{B953B8D0-4754-499E-92F0-BECA5A2A73FC}" presName="vNodes" presStyleCnt="0"/>
      <dgm:spPr/>
    </dgm:pt>
    <dgm:pt modelId="{F05A027A-27AB-484E-B3B2-E5518F287283}" type="pres">
      <dgm:prSet presAssocID="{B91D48A6-2737-4D3E-B7C3-9723FEDEB8FB}" presName="node" presStyleLbl="node1" presStyleIdx="0" presStyleCnt="3" custScaleX="174878" custScaleY="17487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B4AC05-44A3-49EF-B8C6-996B0554713F}" type="pres">
      <dgm:prSet presAssocID="{D55EED97-B0DF-46AC-8BF4-093005AA7012}" presName="spacerT" presStyleCnt="0"/>
      <dgm:spPr/>
    </dgm:pt>
    <dgm:pt modelId="{5F24F89F-6517-4423-BAE0-70C7F5CFAC3C}" type="pres">
      <dgm:prSet presAssocID="{D55EED97-B0DF-46AC-8BF4-093005AA7012}" presName="sibTrans" presStyleLbl="sibTrans2D1" presStyleIdx="0" presStyleCnt="2"/>
      <dgm:spPr/>
      <dgm:t>
        <a:bodyPr/>
        <a:lstStyle/>
        <a:p>
          <a:endParaRPr lang="fr-FR"/>
        </a:p>
      </dgm:t>
    </dgm:pt>
    <dgm:pt modelId="{E8307AD5-AF9A-48EB-A533-21179ABABB3C}" type="pres">
      <dgm:prSet presAssocID="{D55EED97-B0DF-46AC-8BF4-093005AA7012}" presName="spacerB" presStyleCnt="0"/>
      <dgm:spPr/>
    </dgm:pt>
    <dgm:pt modelId="{B699919E-2D9A-439A-BD76-1F8DA54BB967}" type="pres">
      <dgm:prSet presAssocID="{EA6C6A59-7B87-4389-A3D1-ED7FED279FE5}" presName="node" presStyleLbl="node1" presStyleIdx="1" presStyleCnt="3" custScaleX="177893" custScaleY="1778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D4088F6-71DE-49DE-92CE-E2B578AEC78C}" type="pres">
      <dgm:prSet presAssocID="{B953B8D0-4754-499E-92F0-BECA5A2A73FC}" presName="sibTransLast" presStyleLbl="sibTrans2D1" presStyleIdx="1" presStyleCnt="2"/>
      <dgm:spPr/>
      <dgm:t>
        <a:bodyPr/>
        <a:lstStyle/>
        <a:p>
          <a:endParaRPr lang="fr-FR"/>
        </a:p>
      </dgm:t>
    </dgm:pt>
    <dgm:pt modelId="{45081042-BFE6-4665-B2AB-3B59C07D15B6}" type="pres">
      <dgm:prSet presAssocID="{B953B8D0-4754-499E-92F0-BECA5A2A73FC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8C905D33-F4F9-4771-B809-D5A8854FDA0E}" type="pres">
      <dgm:prSet presAssocID="{B953B8D0-4754-499E-92F0-BECA5A2A73FC}" presName="lastNode" presStyleLbl="node1" presStyleIdx="2" presStyleCnt="3" custScaleX="80955" custScaleY="75049" custLinFactNeighborX="63929" custLinFactNeighborY="-47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3638211-6EE3-4ECB-8EDB-AFD576F1E6B3}" type="presOf" srcId="{D1198DD1-40A1-4B51-BF09-E755327710FC}" destId="{6D4088F6-71DE-49DE-92CE-E2B578AEC78C}" srcOrd="0" destOrd="0" presId="urn:microsoft.com/office/officeart/2005/8/layout/equation2"/>
    <dgm:cxn modelId="{A0FE18BE-DD04-4420-91E2-51EE5B185D64}" type="presOf" srcId="{EA6C6A59-7B87-4389-A3D1-ED7FED279FE5}" destId="{B699919E-2D9A-439A-BD76-1F8DA54BB967}" srcOrd="0" destOrd="0" presId="urn:microsoft.com/office/officeart/2005/8/layout/equation2"/>
    <dgm:cxn modelId="{3560B417-A69C-456C-AE0E-6EDC60F63541}" type="presOf" srcId="{D55EED97-B0DF-46AC-8BF4-093005AA7012}" destId="{5F24F89F-6517-4423-BAE0-70C7F5CFAC3C}" srcOrd="0" destOrd="0" presId="urn:microsoft.com/office/officeart/2005/8/layout/equation2"/>
    <dgm:cxn modelId="{529A7AFC-8985-4E21-96B1-A014B0865F5A}" type="presOf" srcId="{B91D48A6-2737-4D3E-B7C3-9723FEDEB8FB}" destId="{F05A027A-27AB-484E-B3B2-E5518F287283}" srcOrd="0" destOrd="0" presId="urn:microsoft.com/office/officeart/2005/8/layout/equation2"/>
    <dgm:cxn modelId="{3B43C966-386D-430F-8EE9-B6E479D5F5BA}" srcId="{B953B8D0-4754-499E-92F0-BECA5A2A73FC}" destId="{EA6C6A59-7B87-4389-A3D1-ED7FED279FE5}" srcOrd="1" destOrd="0" parTransId="{C613A4BE-DEBE-4FE9-8FC8-25F68528E66F}" sibTransId="{D1198DD1-40A1-4B51-BF09-E755327710FC}"/>
    <dgm:cxn modelId="{27AE32F5-B1CD-4F76-97EA-DDFD4A2606D4}" type="presOf" srcId="{29B349F7-AEB7-4C69-9503-0922F1AC38B2}" destId="{8C905D33-F4F9-4771-B809-D5A8854FDA0E}" srcOrd="0" destOrd="0" presId="urn:microsoft.com/office/officeart/2005/8/layout/equation2"/>
    <dgm:cxn modelId="{CAE7F2A1-CB8C-48E9-A100-3DED15B97403}" srcId="{B953B8D0-4754-499E-92F0-BECA5A2A73FC}" destId="{29B349F7-AEB7-4C69-9503-0922F1AC38B2}" srcOrd="2" destOrd="0" parTransId="{C2DBC7E6-522F-4AF5-84A0-5B7AE4A07665}" sibTransId="{91AF633D-E808-4A95-9707-9AAC6ADFEB81}"/>
    <dgm:cxn modelId="{29AF03FF-E89E-46C1-A7EB-CC81223A4A7C}" srcId="{B953B8D0-4754-499E-92F0-BECA5A2A73FC}" destId="{B91D48A6-2737-4D3E-B7C3-9723FEDEB8FB}" srcOrd="0" destOrd="0" parTransId="{6FF4D6C2-84DA-40CC-88F3-297EC7F1ABC0}" sibTransId="{D55EED97-B0DF-46AC-8BF4-093005AA7012}"/>
    <dgm:cxn modelId="{2E15CA79-1573-4F0D-A0F1-6624DD156D18}" type="presOf" srcId="{B953B8D0-4754-499E-92F0-BECA5A2A73FC}" destId="{701F8485-15A6-4C25-BF54-5C2645F0F730}" srcOrd="0" destOrd="0" presId="urn:microsoft.com/office/officeart/2005/8/layout/equation2"/>
    <dgm:cxn modelId="{3EB7F621-8777-490C-B848-A6A17364FBAA}" type="presOf" srcId="{D1198DD1-40A1-4B51-BF09-E755327710FC}" destId="{45081042-BFE6-4665-B2AB-3B59C07D15B6}" srcOrd="1" destOrd="0" presId="urn:microsoft.com/office/officeart/2005/8/layout/equation2"/>
    <dgm:cxn modelId="{FECE96A2-2B53-4133-824B-20CA6F11CE63}" type="presParOf" srcId="{701F8485-15A6-4C25-BF54-5C2645F0F730}" destId="{0750DD57-D0BE-4334-A275-BB212F7B70D3}" srcOrd="0" destOrd="0" presId="urn:microsoft.com/office/officeart/2005/8/layout/equation2"/>
    <dgm:cxn modelId="{D0E73A69-2D92-4A10-BD5A-2F42002B1155}" type="presParOf" srcId="{0750DD57-D0BE-4334-A275-BB212F7B70D3}" destId="{F05A027A-27AB-484E-B3B2-E5518F287283}" srcOrd="0" destOrd="0" presId="urn:microsoft.com/office/officeart/2005/8/layout/equation2"/>
    <dgm:cxn modelId="{32F24198-8890-448D-8BE8-AD9A3CA7FC67}" type="presParOf" srcId="{0750DD57-D0BE-4334-A275-BB212F7B70D3}" destId="{80B4AC05-44A3-49EF-B8C6-996B0554713F}" srcOrd="1" destOrd="0" presId="urn:microsoft.com/office/officeart/2005/8/layout/equation2"/>
    <dgm:cxn modelId="{97C937D5-9D4B-460B-9FB1-42CBDC0E5D6B}" type="presParOf" srcId="{0750DD57-D0BE-4334-A275-BB212F7B70D3}" destId="{5F24F89F-6517-4423-BAE0-70C7F5CFAC3C}" srcOrd="2" destOrd="0" presId="urn:microsoft.com/office/officeart/2005/8/layout/equation2"/>
    <dgm:cxn modelId="{877B29DA-B884-4EA6-A989-00E001688268}" type="presParOf" srcId="{0750DD57-D0BE-4334-A275-BB212F7B70D3}" destId="{E8307AD5-AF9A-48EB-A533-21179ABABB3C}" srcOrd="3" destOrd="0" presId="urn:microsoft.com/office/officeart/2005/8/layout/equation2"/>
    <dgm:cxn modelId="{99F46917-9E01-4566-88A3-3FC22752206B}" type="presParOf" srcId="{0750DD57-D0BE-4334-A275-BB212F7B70D3}" destId="{B699919E-2D9A-439A-BD76-1F8DA54BB967}" srcOrd="4" destOrd="0" presId="urn:microsoft.com/office/officeart/2005/8/layout/equation2"/>
    <dgm:cxn modelId="{7590696B-05B9-43AA-AB2B-AAE70DDE7EBE}" type="presParOf" srcId="{701F8485-15A6-4C25-BF54-5C2645F0F730}" destId="{6D4088F6-71DE-49DE-92CE-E2B578AEC78C}" srcOrd="1" destOrd="0" presId="urn:microsoft.com/office/officeart/2005/8/layout/equation2"/>
    <dgm:cxn modelId="{EC858469-155B-4758-BCCA-97032AF5D51A}" type="presParOf" srcId="{6D4088F6-71DE-49DE-92CE-E2B578AEC78C}" destId="{45081042-BFE6-4665-B2AB-3B59C07D15B6}" srcOrd="0" destOrd="0" presId="urn:microsoft.com/office/officeart/2005/8/layout/equation2"/>
    <dgm:cxn modelId="{D2EF874E-1768-4BB4-A00D-5D94038EFB08}" type="presParOf" srcId="{701F8485-15A6-4C25-BF54-5C2645F0F730}" destId="{8C905D33-F4F9-4771-B809-D5A8854FDA0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0268F-D2DC-4BDB-B85B-6712EED69B03}">
      <dsp:nvSpPr>
        <dsp:cNvPr id="0" name=""/>
        <dsp:cNvSpPr/>
      </dsp:nvSpPr>
      <dsp:spPr>
        <a:xfrm rot="5400000">
          <a:off x="-252504" y="253317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1</a:t>
          </a:r>
          <a:endParaRPr lang="fr-FR" sz="2800" b="1" kern="1200" dirty="0"/>
        </a:p>
      </dsp:txBody>
      <dsp:txXfrm rot="-5400000">
        <a:off x="1" y="589990"/>
        <a:ext cx="1178356" cy="505010"/>
      </dsp:txXfrm>
    </dsp:sp>
    <dsp:sp modelId="{39B2A35E-F42E-4D16-8CC0-9F2F06D344B7}">
      <dsp:nvSpPr>
        <dsp:cNvPr id="0" name=""/>
        <dsp:cNvSpPr/>
      </dsp:nvSpPr>
      <dsp:spPr>
        <a:xfrm rot="5400000">
          <a:off x="4398184" y="-3219015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MANUAL RFM CLASSIFICATION (</a:t>
          </a:r>
          <a:r>
            <a:rPr lang="fr-FR" sz="1700" b="1" kern="1200" dirty="0" err="1" smtClean="0"/>
            <a:t>Recency</a:t>
          </a:r>
          <a:r>
            <a:rPr lang="fr-FR" sz="1700" b="1" kern="1200" dirty="0" smtClean="0"/>
            <a:t>, </a:t>
          </a:r>
          <a:r>
            <a:rPr lang="fr-FR" sz="1700" b="1" kern="1200" dirty="0" err="1" smtClean="0"/>
            <a:t>Frequency</a:t>
          </a:r>
          <a:r>
            <a:rPr lang="fr-FR" sz="1700" b="1" kern="1200" dirty="0" smtClean="0"/>
            <a:t>, </a:t>
          </a:r>
          <a:r>
            <a:rPr lang="fr-FR" sz="1700" b="1" kern="1200" dirty="0" err="1" smtClean="0"/>
            <a:t>Monetary</a:t>
          </a:r>
          <a:r>
            <a:rPr lang="fr-FR" sz="1700" b="1" kern="1200" dirty="0" smtClean="0"/>
            <a:t>)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Quantile Segmentation, RFM Score</a:t>
          </a:r>
          <a:endParaRPr lang="fr-FR" sz="1700" kern="1200" dirty="0"/>
        </a:p>
      </dsp:txBody>
      <dsp:txXfrm rot="-5400000">
        <a:off x="1178356" y="54227"/>
        <a:ext cx="7480430" cy="987360"/>
      </dsp:txXfrm>
    </dsp:sp>
    <dsp:sp modelId="{9C640EBC-9F0F-4446-8774-0E90593A52D2}">
      <dsp:nvSpPr>
        <dsp:cNvPr id="0" name=""/>
        <dsp:cNvSpPr/>
      </dsp:nvSpPr>
      <dsp:spPr>
        <a:xfrm rot="5400000">
          <a:off x="-252504" y="1743388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2</a:t>
          </a:r>
          <a:endParaRPr lang="fr-FR" sz="2800" b="1" kern="1200" dirty="0"/>
        </a:p>
      </dsp:txBody>
      <dsp:txXfrm rot="-5400000">
        <a:off x="1" y="2080061"/>
        <a:ext cx="1178356" cy="505010"/>
      </dsp:txXfrm>
    </dsp:sp>
    <dsp:sp modelId="{2613929E-665B-4010-ACA0-97FD9D9C9071}">
      <dsp:nvSpPr>
        <dsp:cNvPr id="0" name=""/>
        <dsp:cNvSpPr/>
      </dsp:nvSpPr>
      <dsp:spPr>
        <a:xfrm rot="5400000">
          <a:off x="4398184" y="-1728944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CLASSIC UNSUPERVISED RFM – 3 Components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Feature</a:t>
          </a:r>
          <a:r>
            <a:rPr lang="fr-FR" sz="1700" kern="1200" dirty="0" smtClean="0"/>
            <a:t> engineering: </a:t>
          </a:r>
          <a:r>
            <a:rPr lang="fr-FR" sz="1700" kern="1200" dirty="0" err="1" smtClean="0"/>
            <a:t>Recency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Frequency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Monetary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Pre-processing</a:t>
          </a:r>
          <a:r>
            <a:rPr lang="fr-FR" sz="1700" kern="1200" dirty="0" smtClean="0"/>
            <a:t> (</a:t>
          </a:r>
          <a:r>
            <a:rPr lang="fr-FR" sz="1700" kern="1200" dirty="0" err="1" smtClean="0"/>
            <a:t>Standardization</a:t>
          </a:r>
          <a:r>
            <a:rPr lang="fr-FR" sz="1700" kern="1200" dirty="0" smtClean="0"/>
            <a:t>), dimension </a:t>
          </a:r>
          <a:r>
            <a:rPr lang="fr-FR" sz="1700" kern="1200" dirty="0" err="1" smtClean="0"/>
            <a:t>reduction</a:t>
          </a:r>
          <a:r>
            <a:rPr lang="fr-FR" sz="1700" kern="1200" dirty="0" smtClean="0"/>
            <a:t> - </a:t>
          </a:r>
          <a:r>
            <a:rPr lang="fr-FR" sz="1700" kern="1200" dirty="0" err="1" smtClean="0"/>
            <a:t>tSNE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visualization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Clustering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algorithms</a:t>
          </a:r>
          <a:r>
            <a:rPr lang="fr-FR" sz="1700" kern="1200" dirty="0" smtClean="0"/>
            <a:t>: K-</a:t>
          </a:r>
          <a:r>
            <a:rPr lang="fr-FR" sz="1700" kern="1200" dirty="0" err="1" smtClean="0"/>
            <a:t>Means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DBScan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HDBScan</a:t>
          </a:r>
          <a:endParaRPr lang="fr-FR" sz="1700" kern="1200" dirty="0"/>
        </a:p>
      </dsp:txBody>
      <dsp:txXfrm rot="-5400000">
        <a:off x="1178356" y="1544298"/>
        <a:ext cx="7480430" cy="987360"/>
      </dsp:txXfrm>
    </dsp:sp>
    <dsp:sp modelId="{1E5CDD8D-490A-4DE7-83E6-8E87ADF7605A}">
      <dsp:nvSpPr>
        <dsp:cNvPr id="0" name=""/>
        <dsp:cNvSpPr/>
      </dsp:nvSpPr>
      <dsp:spPr>
        <a:xfrm rot="5400000">
          <a:off x="-252504" y="3233460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3</a:t>
          </a:r>
          <a:endParaRPr lang="fr-FR" sz="2800" b="1" kern="1200" dirty="0"/>
        </a:p>
      </dsp:txBody>
      <dsp:txXfrm rot="-5400000">
        <a:off x="1" y="3570133"/>
        <a:ext cx="1178356" cy="505010"/>
      </dsp:txXfrm>
    </dsp:sp>
    <dsp:sp modelId="{E992779A-E716-4627-8A83-6AB3B3BF4A34}">
      <dsp:nvSpPr>
        <dsp:cNvPr id="0" name=""/>
        <dsp:cNvSpPr/>
      </dsp:nvSpPr>
      <dsp:spPr>
        <a:xfrm rot="5400000">
          <a:off x="4398184" y="-238872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ENHANCED UNSUPERVISED RFM  - 6 Components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Recency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Frequency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Monetary</a:t>
          </a:r>
          <a:r>
            <a:rPr lang="fr-FR" sz="1700" kern="1200" dirty="0" smtClean="0"/>
            <a:t> + Delivery, </a:t>
          </a:r>
          <a:r>
            <a:rPr lang="fr-FR" sz="1700" kern="1200" dirty="0" err="1" smtClean="0"/>
            <a:t>Review</a:t>
          </a:r>
          <a:r>
            <a:rPr lang="fr-FR" sz="1700" kern="1200" dirty="0" smtClean="0"/>
            <a:t> score, Total items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Pre-processing</a:t>
          </a:r>
          <a:r>
            <a:rPr lang="fr-FR" sz="1700" kern="1200" dirty="0" smtClean="0"/>
            <a:t> (</a:t>
          </a:r>
          <a:r>
            <a:rPr lang="fr-FR" sz="1700" kern="1200" dirty="0" err="1" smtClean="0"/>
            <a:t>Standardization</a:t>
          </a:r>
          <a:r>
            <a:rPr lang="fr-FR" sz="1700" kern="1200" dirty="0" smtClean="0"/>
            <a:t>, PCA…), </a:t>
          </a:r>
          <a:r>
            <a:rPr lang="fr-FR" sz="1700" kern="1200" dirty="0" err="1" smtClean="0"/>
            <a:t>tSNE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visualization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Clustering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algorithms</a:t>
          </a:r>
          <a:r>
            <a:rPr lang="fr-FR" sz="1700" kern="1200" dirty="0" smtClean="0"/>
            <a:t>: K-</a:t>
          </a:r>
          <a:r>
            <a:rPr lang="fr-FR" sz="1700" kern="1200" dirty="0" err="1" smtClean="0"/>
            <a:t>Means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DBSCan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HDBScan</a:t>
          </a:r>
          <a:endParaRPr lang="fr-FR" sz="1700" kern="1200" dirty="0"/>
        </a:p>
      </dsp:txBody>
      <dsp:txXfrm rot="-5400000">
        <a:off x="1178356" y="3034370"/>
        <a:ext cx="7480430" cy="98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0268F-D2DC-4BDB-B85B-6712EED69B03}">
      <dsp:nvSpPr>
        <dsp:cNvPr id="0" name=""/>
        <dsp:cNvSpPr/>
      </dsp:nvSpPr>
      <dsp:spPr>
        <a:xfrm rot="5400000">
          <a:off x="-252504" y="253317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1</a:t>
          </a:r>
          <a:endParaRPr lang="fr-FR" sz="2800" b="1" kern="1200" dirty="0"/>
        </a:p>
      </dsp:txBody>
      <dsp:txXfrm rot="-5400000">
        <a:off x="1" y="589990"/>
        <a:ext cx="1178356" cy="505010"/>
      </dsp:txXfrm>
    </dsp:sp>
    <dsp:sp modelId="{39B2A35E-F42E-4D16-8CC0-9F2F06D344B7}">
      <dsp:nvSpPr>
        <dsp:cNvPr id="0" name=""/>
        <dsp:cNvSpPr/>
      </dsp:nvSpPr>
      <dsp:spPr>
        <a:xfrm rot="5400000">
          <a:off x="4398184" y="-3219015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MANUAL RFM CLASSIFICATION (</a:t>
          </a:r>
          <a:r>
            <a:rPr lang="fr-FR" sz="1700" b="1" kern="1200" dirty="0" err="1" smtClean="0"/>
            <a:t>Recency</a:t>
          </a:r>
          <a:r>
            <a:rPr lang="fr-FR" sz="1700" b="1" kern="1200" dirty="0" smtClean="0"/>
            <a:t>, </a:t>
          </a:r>
          <a:r>
            <a:rPr lang="fr-FR" sz="1700" b="1" kern="1200" dirty="0" err="1" smtClean="0"/>
            <a:t>Frequency</a:t>
          </a:r>
          <a:r>
            <a:rPr lang="fr-FR" sz="1700" b="1" kern="1200" dirty="0" smtClean="0"/>
            <a:t>, </a:t>
          </a:r>
          <a:r>
            <a:rPr lang="fr-FR" sz="1700" b="1" kern="1200" dirty="0" err="1" smtClean="0"/>
            <a:t>Monetary</a:t>
          </a:r>
          <a:r>
            <a:rPr lang="fr-FR" sz="1700" b="1" kern="1200" dirty="0" smtClean="0"/>
            <a:t>)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/>
            <a:t>Quantile Segmentation, RFM Score</a:t>
          </a:r>
          <a:endParaRPr lang="fr-FR" sz="1700" kern="1200" dirty="0"/>
        </a:p>
      </dsp:txBody>
      <dsp:txXfrm rot="-5400000">
        <a:off x="1178356" y="54227"/>
        <a:ext cx="7480430" cy="987360"/>
      </dsp:txXfrm>
    </dsp:sp>
    <dsp:sp modelId="{9C640EBC-9F0F-4446-8774-0E90593A52D2}">
      <dsp:nvSpPr>
        <dsp:cNvPr id="0" name=""/>
        <dsp:cNvSpPr/>
      </dsp:nvSpPr>
      <dsp:spPr>
        <a:xfrm rot="5400000">
          <a:off x="-252504" y="1743388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2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2080061"/>
        <a:ext cx="1178356" cy="505010"/>
      </dsp:txXfrm>
    </dsp:sp>
    <dsp:sp modelId="{2613929E-665B-4010-ACA0-97FD9D9C9071}">
      <dsp:nvSpPr>
        <dsp:cNvPr id="0" name=""/>
        <dsp:cNvSpPr/>
      </dsp:nvSpPr>
      <dsp:spPr>
        <a:xfrm rot="5400000">
          <a:off x="4398184" y="-1728944"/>
          <a:ext cx="1094188" cy="7533844"/>
        </a:xfrm>
        <a:prstGeom prst="round2SameRect">
          <a:avLst/>
        </a:prstGeom>
        <a:solidFill>
          <a:srgbClr val="355071"/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CLASSIC UNSUPERVISED RFM – 3 Components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Feature</a:t>
          </a:r>
          <a:r>
            <a:rPr lang="fr-FR" sz="1700" kern="1200" dirty="0" smtClean="0">
              <a:solidFill>
                <a:srgbClr val="3F5A7B"/>
              </a:solidFill>
            </a:rPr>
            <a:t> Engineering: </a:t>
          </a:r>
          <a:r>
            <a:rPr lang="fr-FR" sz="1700" kern="1200" dirty="0" err="1" smtClean="0">
              <a:solidFill>
                <a:srgbClr val="3F5A7B"/>
              </a:solidFill>
            </a:rPr>
            <a:t>Recency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Frequency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Monetary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Pre-processing</a:t>
          </a:r>
          <a:r>
            <a:rPr lang="fr-FR" sz="1700" kern="1200" dirty="0" smtClean="0">
              <a:solidFill>
                <a:srgbClr val="3F5A7B"/>
              </a:solidFill>
            </a:rPr>
            <a:t> (</a:t>
          </a:r>
          <a:r>
            <a:rPr lang="fr-FR" sz="1700" kern="1200" dirty="0" err="1" smtClean="0">
              <a:solidFill>
                <a:srgbClr val="3F5A7B"/>
              </a:solidFill>
            </a:rPr>
            <a:t>Standardization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Clustering</a:t>
          </a:r>
          <a:r>
            <a:rPr lang="fr-FR" sz="1700" kern="1200" dirty="0" smtClean="0">
              <a:solidFill>
                <a:srgbClr val="3F5A7B"/>
              </a:solidFill>
            </a:rPr>
            <a:t> </a:t>
          </a:r>
          <a:r>
            <a:rPr lang="fr-FR" sz="1700" kern="1200" dirty="0" err="1" smtClean="0">
              <a:solidFill>
                <a:srgbClr val="3F5A7B"/>
              </a:solidFill>
            </a:rPr>
            <a:t>algorithms</a:t>
          </a:r>
          <a:r>
            <a:rPr lang="fr-FR" sz="1700" kern="1200" dirty="0" smtClean="0">
              <a:solidFill>
                <a:srgbClr val="3F5A7B"/>
              </a:solidFill>
            </a:rPr>
            <a:t>: K-</a:t>
          </a:r>
          <a:r>
            <a:rPr lang="fr-FR" sz="1700" kern="1200" dirty="0" err="1" smtClean="0">
              <a:solidFill>
                <a:srgbClr val="3F5A7B"/>
              </a:solidFill>
            </a:rPr>
            <a:t>Means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DBScan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HDBScan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1544298"/>
        <a:ext cx="7480430" cy="987360"/>
      </dsp:txXfrm>
    </dsp:sp>
    <dsp:sp modelId="{1E5CDD8D-490A-4DE7-83E6-8E87ADF7605A}">
      <dsp:nvSpPr>
        <dsp:cNvPr id="0" name=""/>
        <dsp:cNvSpPr/>
      </dsp:nvSpPr>
      <dsp:spPr>
        <a:xfrm rot="5400000">
          <a:off x="-252504" y="3233460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3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3570133"/>
        <a:ext cx="1178356" cy="505010"/>
      </dsp:txXfrm>
    </dsp:sp>
    <dsp:sp modelId="{E992779A-E716-4627-8A83-6AB3B3BF4A34}">
      <dsp:nvSpPr>
        <dsp:cNvPr id="0" name=""/>
        <dsp:cNvSpPr/>
      </dsp:nvSpPr>
      <dsp:spPr>
        <a:xfrm rot="5400000">
          <a:off x="4398184" y="-238872"/>
          <a:ext cx="1094188" cy="7533844"/>
        </a:xfrm>
        <a:prstGeom prst="round2SameRect">
          <a:avLst/>
        </a:prstGeom>
        <a:solidFill>
          <a:srgbClr val="355071"/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ENHANCED UNSUPERVISED RFM  - 6 Components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Recency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Frequency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Monetary</a:t>
          </a:r>
          <a:r>
            <a:rPr lang="fr-FR" sz="1700" kern="1200" dirty="0" smtClean="0">
              <a:solidFill>
                <a:srgbClr val="3F5A7B"/>
              </a:solidFill>
            </a:rPr>
            <a:t> + Delivery, </a:t>
          </a:r>
          <a:r>
            <a:rPr lang="fr-FR" sz="1700" kern="1200" dirty="0" err="1" smtClean="0">
              <a:solidFill>
                <a:srgbClr val="3F5A7B"/>
              </a:solidFill>
            </a:rPr>
            <a:t>Review</a:t>
          </a:r>
          <a:r>
            <a:rPr lang="fr-FR" sz="1700" kern="1200" dirty="0" smtClean="0">
              <a:solidFill>
                <a:srgbClr val="3F5A7B"/>
              </a:solidFill>
            </a:rPr>
            <a:t> score, Total items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Pre-processing</a:t>
          </a:r>
          <a:r>
            <a:rPr lang="fr-FR" sz="1700" kern="1200" dirty="0" smtClean="0">
              <a:solidFill>
                <a:srgbClr val="3F5A7B"/>
              </a:solidFill>
            </a:rPr>
            <a:t> (</a:t>
          </a:r>
          <a:r>
            <a:rPr lang="fr-FR" sz="1700" kern="1200" dirty="0" err="1" smtClean="0">
              <a:solidFill>
                <a:srgbClr val="3F5A7B"/>
              </a:solidFill>
            </a:rPr>
            <a:t>Standardization</a:t>
          </a:r>
          <a:r>
            <a:rPr lang="fr-FR" sz="1700" kern="1200" dirty="0" smtClean="0">
              <a:solidFill>
                <a:srgbClr val="3F5A7B"/>
              </a:solidFill>
            </a:rPr>
            <a:t>, PCA…)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Clustering</a:t>
          </a:r>
          <a:r>
            <a:rPr lang="fr-FR" sz="1700" kern="1200" dirty="0" smtClean="0">
              <a:solidFill>
                <a:srgbClr val="3F5A7B"/>
              </a:solidFill>
            </a:rPr>
            <a:t> </a:t>
          </a:r>
          <a:r>
            <a:rPr lang="fr-FR" sz="1700" kern="1200" dirty="0" err="1" smtClean="0">
              <a:solidFill>
                <a:srgbClr val="3F5A7B"/>
              </a:solidFill>
            </a:rPr>
            <a:t>algorithms</a:t>
          </a:r>
          <a:r>
            <a:rPr lang="fr-FR" sz="1700" kern="1200" dirty="0" smtClean="0">
              <a:solidFill>
                <a:srgbClr val="3F5A7B"/>
              </a:solidFill>
            </a:rPr>
            <a:t>: K-</a:t>
          </a:r>
          <a:r>
            <a:rPr lang="fr-FR" sz="1700" kern="1200" dirty="0" err="1" smtClean="0">
              <a:solidFill>
                <a:srgbClr val="3F5A7B"/>
              </a:solidFill>
            </a:rPr>
            <a:t>Means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DBSCan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HDBScan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3034370"/>
        <a:ext cx="7480430" cy="987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0268F-D2DC-4BDB-B85B-6712EED69B03}">
      <dsp:nvSpPr>
        <dsp:cNvPr id="0" name=""/>
        <dsp:cNvSpPr/>
      </dsp:nvSpPr>
      <dsp:spPr>
        <a:xfrm rot="5400000">
          <a:off x="-252504" y="253317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1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589990"/>
        <a:ext cx="1178356" cy="505010"/>
      </dsp:txXfrm>
    </dsp:sp>
    <dsp:sp modelId="{39B2A35E-F42E-4D16-8CC0-9F2F06D344B7}">
      <dsp:nvSpPr>
        <dsp:cNvPr id="0" name=""/>
        <dsp:cNvSpPr/>
      </dsp:nvSpPr>
      <dsp:spPr>
        <a:xfrm rot="5400000">
          <a:off x="4398184" y="-3219015"/>
          <a:ext cx="1094188" cy="7533844"/>
        </a:xfrm>
        <a:prstGeom prst="round2SameRect">
          <a:avLst/>
        </a:prstGeom>
        <a:solidFill>
          <a:srgbClr val="355071">
            <a:alpha val="89804"/>
          </a:srgb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MANUAL RFM CLASSIFICATION(</a:t>
          </a:r>
          <a:r>
            <a:rPr lang="fr-FR" sz="1700" b="1" kern="1200" dirty="0" err="1" smtClean="0">
              <a:solidFill>
                <a:srgbClr val="3F5A7B"/>
              </a:solidFill>
            </a:rPr>
            <a:t>Recency</a:t>
          </a:r>
          <a:r>
            <a:rPr lang="fr-FR" sz="1700" b="1" kern="1200" dirty="0" smtClean="0">
              <a:solidFill>
                <a:srgbClr val="3F5A7B"/>
              </a:solidFill>
            </a:rPr>
            <a:t>, </a:t>
          </a:r>
          <a:r>
            <a:rPr lang="fr-FR" sz="1700" b="1" kern="1200" dirty="0" err="1" smtClean="0">
              <a:solidFill>
                <a:srgbClr val="3F5A7B"/>
              </a:solidFill>
            </a:rPr>
            <a:t>Frequency</a:t>
          </a:r>
          <a:r>
            <a:rPr lang="fr-FR" sz="1700" b="1" kern="1200" dirty="0" smtClean="0">
              <a:solidFill>
                <a:srgbClr val="3F5A7B"/>
              </a:solidFill>
            </a:rPr>
            <a:t>, </a:t>
          </a:r>
          <a:r>
            <a:rPr lang="fr-FR" sz="1700" b="1" kern="1200" dirty="0" err="1" smtClean="0">
              <a:solidFill>
                <a:srgbClr val="3F5A7B"/>
              </a:solidFill>
            </a:rPr>
            <a:t>Monetary</a:t>
          </a:r>
          <a:r>
            <a:rPr lang="fr-FR" sz="1700" b="1" kern="1200" dirty="0" smtClean="0">
              <a:solidFill>
                <a:srgbClr val="3F5A7B"/>
              </a:solidFill>
            </a:rPr>
            <a:t>)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>
              <a:solidFill>
                <a:srgbClr val="3F5A7B"/>
              </a:solidFill>
            </a:rPr>
            <a:t>Quantile Segmentation, RFM Score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54227"/>
        <a:ext cx="7480430" cy="987360"/>
      </dsp:txXfrm>
    </dsp:sp>
    <dsp:sp modelId="{9C640EBC-9F0F-4446-8774-0E90593A52D2}">
      <dsp:nvSpPr>
        <dsp:cNvPr id="0" name=""/>
        <dsp:cNvSpPr/>
      </dsp:nvSpPr>
      <dsp:spPr>
        <a:xfrm rot="5400000">
          <a:off x="-252504" y="1743388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2</a:t>
          </a:r>
          <a:endParaRPr lang="fr-FR" sz="2800" b="1" kern="1200" dirty="0"/>
        </a:p>
      </dsp:txBody>
      <dsp:txXfrm rot="-5400000">
        <a:off x="1" y="2080061"/>
        <a:ext cx="1178356" cy="505010"/>
      </dsp:txXfrm>
    </dsp:sp>
    <dsp:sp modelId="{2613929E-665B-4010-ACA0-97FD9D9C9071}">
      <dsp:nvSpPr>
        <dsp:cNvPr id="0" name=""/>
        <dsp:cNvSpPr/>
      </dsp:nvSpPr>
      <dsp:spPr>
        <a:xfrm rot="5400000">
          <a:off x="4398184" y="-1728944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CLASSIC UNSUPERVISED RFM – 3 Components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Feature</a:t>
          </a:r>
          <a:r>
            <a:rPr lang="fr-FR" sz="1700" kern="1200" dirty="0" smtClean="0"/>
            <a:t> Engineering: </a:t>
          </a:r>
          <a:r>
            <a:rPr lang="fr-FR" sz="1700" kern="1200" dirty="0" err="1" smtClean="0"/>
            <a:t>Recency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Frequency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Monetary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Pre-processing</a:t>
          </a:r>
          <a:r>
            <a:rPr lang="fr-FR" sz="1700" kern="1200" dirty="0" smtClean="0"/>
            <a:t> (</a:t>
          </a:r>
          <a:r>
            <a:rPr lang="fr-FR" sz="1700" kern="1200" dirty="0" err="1" smtClean="0"/>
            <a:t>Standardization</a:t>
          </a:r>
          <a:r>
            <a:rPr lang="fr-FR" sz="1700" kern="1200" dirty="0" smtClean="0"/>
            <a:t>), dimension </a:t>
          </a:r>
          <a:r>
            <a:rPr lang="fr-FR" sz="1700" kern="1200" dirty="0" err="1" smtClean="0"/>
            <a:t>reduction</a:t>
          </a:r>
          <a:r>
            <a:rPr lang="fr-FR" sz="1700" kern="1200" dirty="0" smtClean="0"/>
            <a:t> - </a:t>
          </a:r>
          <a:r>
            <a:rPr lang="fr-FR" sz="1700" kern="1200" dirty="0" err="1" smtClean="0"/>
            <a:t>tSNE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visualization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Clustering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algorithms</a:t>
          </a:r>
          <a:r>
            <a:rPr lang="fr-FR" sz="1700" kern="1200" dirty="0" smtClean="0"/>
            <a:t>: K-</a:t>
          </a:r>
          <a:r>
            <a:rPr lang="fr-FR" sz="1700" kern="1200" dirty="0" err="1" smtClean="0"/>
            <a:t>Means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DBScan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HDBScan</a:t>
          </a:r>
          <a:endParaRPr lang="fr-FR" sz="1700" kern="1200" dirty="0"/>
        </a:p>
      </dsp:txBody>
      <dsp:txXfrm rot="-5400000">
        <a:off x="1178356" y="1544298"/>
        <a:ext cx="7480430" cy="987360"/>
      </dsp:txXfrm>
    </dsp:sp>
    <dsp:sp modelId="{1E5CDD8D-490A-4DE7-83E6-8E87ADF7605A}">
      <dsp:nvSpPr>
        <dsp:cNvPr id="0" name=""/>
        <dsp:cNvSpPr/>
      </dsp:nvSpPr>
      <dsp:spPr>
        <a:xfrm rot="5400000">
          <a:off x="-252504" y="3233460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3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3570133"/>
        <a:ext cx="1178356" cy="505010"/>
      </dsp:txXfrm>
    </dsp:sp>
    <dsp:sp modelId="{E992779A-E716-4627-8A83-6AB3B3BF4A34}">
      <dsp:nvSpPr>
        <dsp:cNvPr id="0" name=""/>
        <dsp:cNvSpPr/>
      </dsp:nvSpPr>
      <dsp:spPr>
        <a:xfrm rot="5400000">
          <a:off x="4398184" y="-238872"/>
          <a:ext cx="1094188" cy="7533844"/>
        </a:xfrm>
        <a:prstGeom prst="round2SameRect">
          <a:avLst/>
        </a:prstGeom>
        <a:solidFill>
          <a:srgbClr val="355071">
            <a:alpha val="89804"/>
          </a:srgb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ENHANCED UNSUPERVISED RFM  - 6 Components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Recency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Frequency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Monetary</a:t>
          </a:r>
          <a:r>
            <a:rPr lang="fr-FR" sz="1700" kern="1200" dirty="0" smtClean="0">
              <a:solidFill>
                <a:srgbClr val="3F5A7B"/>
              </a:solidFill>
            </a:rPr>
            <a:t> + Delivery, </a:t>
          </a:r>
          <a:r>
            <a:rPr lang="fr-FR" sz="1700" kern="1200" dirty="0" err="1" smtClean="0">
              <a:solidFill>
                <a:srgbClr val="3F5A7B"/>
              </a:solidFill>
            </a:rPr>
            <a:t>Review</a:t>
          </a:r>
          <a:r>
            <a:rPr lang="fr-FR" sz="1700" kern="1200" dirty="0" smtClean="0">
              <a:solidFill>
                <a:srgbClr val="3F5A7B"/>
              </a:solidFill>
            </a:rPr>
            <a:t> score, Total items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Pre-processing</a:t>
          </a:r>
          <a:r>
            <a:rPr lang="fr-FR" sz="1700" kern="1200" dirty="0" smtClean="0">
              <a:solidFill>
                <a:srgbClr val="3F5A7B"/>
              </a:solidFill>
            </a:rPr>
            <a:t> (</a:t>
          </a:r>
          <a:r>
            <a:rPr lang="fr-FR" sz="1700" kern="1200" dirty="0" err="1" smtClean="0">
              <a:solidFill>
                <a:srgbClr val="3F5A7B"/>
              </a:solidFill>
            </a:rPr>
            <a:t>Standardization</a:t>
          </a:r>
          <a:r>
            <a:rPr lang="fr-FR" sz="1700" kern="1200" dirty="0" smtClean="0">
              <a:solidFill>
                <a:srgbClr val="3F5A7B"/>
              </a:solidFill>
            </a:rPr>
            <a:t>, PCA…)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Clustering</a:t>
          </a:r>
          <a:r>
            <a:rPr lang="fr-FR" sz="1700" kern="1200" dirty="0" smtClean="0">
              <a:solidFill>
                <a:srgbClr val="3F5A7B"/>
              </a:solidFill>
            </a:rPr>
            <a:t> </a:t>
          </a:r>
          <a:r>
            <a:rPr lang="fr-FR" sz="1700" kern="1200" dirty="0" err="1" smtClean="0">
              <a:solidFill>
                <a:srgbClr val="3F5A7B"/>
              </a:solidFill>
            </a:rPr>
            <a:t>algorithms</a:t>
          </a:r>
          <a:r>
            <a:rPr lang="fr-FR" sz="1700" kern="1200" dirty="0" smtClean="0">
              <a:solidFill>
                <a:srgbClr val="3F5A7B"/>
              </a:solidFill>
            </a:rPr>
            <a:t>: K-</a:t>
          </a:r>
          <a:r>
            <a:rPr lang="fr-FR" sz="1700" kern="1200" dirty="0" err="1" smtClean="0">
              <a:solidFill>
                <a:srgbClr val="3F5A7B"/>
              </a:solidFill>
            </a:rPr>
            <a:t>Means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DBSCan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HDBScan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3034370"/>
        <a:ext cx="7480430" cy="98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0268F-D2DC-4BDB-B85B-6712EED69B03}">
      <dsp:nvSpPr>
        <dsp:cNvPr id="0" name=""/>
        <dsp:cNvSpPr/>
      </dsp:nvSpPr>
      <dsp:spPr>
        <a:xfrm rot="5400000">
          <a:off x="-252504" y="253317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1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589990"/>
        <a:ext cx="1178356" cy="505010"/>
      </dsp:txXfrm>
    </dsp:sp>
    <dsp:sp modelId="{39B2A35E-F42E-4D16-8CC0-9F2F06D344B7}">
      <dsp:nvSpPr>
        <dsp:cNvPr id="0" name=""/>
        <dsp:cNvSpPr/>
      </dsp:nvSpPr>
      <dsp:spPr>
        <a:xfrm rot="5400000">
          <a:off x="4398184" y="-3219015"/>
          <a:ext cx="1094188" cy="7533844"/>
        </a:xfrm>
        <a:prstGeom prst="round2SameRect">
          <a:avLst/>
        </a:prstGeom>
        <a:solidFill>
          <a:srgbClr val="355071">
            <a:alpha val="89804"/>
          </a:srgb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MANUAL RFM CLASSIFICATION (</a:t>
          </a:r>
          <a:r>
            <a:rPr lang="fr-FR" sz="1700" b="1" kern="1200" dirty="0" err="1" smtClean="0">
              <a:solidFill>
                <a:srgbClr val="3F5A7B"/>
              </a:solidFill>
            </a:rPr>
            <a:t>Recency</a:t>
          </a:r>
          <a:r>
            <a:rPr lang="fr-FR" sz="1700" b="1" kern="1200" dirty="0" smtClean="0">
              <a:solidFill>
                <a:srgbClr val="3F5A7B"/>
              </a:solidFill>
            </a:rPr>
            <a:t>, </a:t>
          </a:r>
          <a:r>
            <a:rPr lang="fr-FR" sz="1700" b="1" kern="1200" dirty="0" err="1" smtClean="0">
              <a:solidFill>
                <a:srgbClr val="3F5A7B"/>
              </a:solidFill>
            </a:rPr>
            <a:t>Frequency</a:t>
          </a:r>
          <a:r>
            <a:rPr lang="fr-FR" sz="1700" b="1" kern="1200" dirty="0" smtClean="0">
              <a:solidFill>
                <a:srgbClr val="3F5A7B"/>
              </a:solidFill>
            </a:rPr>
            <a:t>, </a:t>
          </a:r>
          <a:r>
            <a:rPr lang="fr-FR" sz="1700" b="1" kern="1200" dirty="0" err="1" smtClean="0">
              <a:solidFill>
                <a:srgbClr val="3F5A7B"/>
              </a:solidFill>
            </a:rPr>
            <a:t>Monetary</a:t>
          </a:r>
          <a:r>
            <a:rPr lang="fr-FR" sz="1700" b="1" kern="1200" dirty="0" smtClean="0">
              <a:solidFill>
                <a:srgbClr val="3F5A7B"/>
              </a:solidFill>
            </a:rPr>
            <a:t>)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smtClean="0">
              <a:solidFill>
                <a:srgbClr val="3F5A7B"/>
              </a:solidFill>
            </a:rPr>
            <a:t>Quantile Segmentation, RFM Score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54227"/>
        <a:ext cx="7480430" cy="987360"/>
      </dsp:txXfrm>
    </dsp:sp>
    <dsp:sp modelId="{9C640EBC-9F0F-4446-8774-0E90593A52D2}">
      <dsp:nvSpPr>
        <dsp:cNvPr id="0" name=""/>
        <dsp:cNvSpPr/>
      </dsp:nvSpPr>
      <dsp:spPr>
        <a:xfrm rot="5400000">
          <a:off x="-252504" y="1743388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rgbClr val="3F5A7B"/>
              </a:solidFill>
            </a:rPr>
            <a:t>STEP 2</a:t>
          </a:r>
          <a:endParaRPr lang="fr-FR" sz="2800" b="1" kern="1200" dirty="0">
            <a:solidFill>
              <a:srgbClr val="3F5A7B"/>
            </a:solidFill>
          </a:endParaRPr>
        </a:p>
      </dsp:txBody>
      <dsp:txXfrm rot="-5400000">
        <a:off x="1" y="2080061"/>
        <a:ext cx="1178356" cy="505010"/>
      </dsp:txXfrm>
    </dsp:sp>
    <dsp:sp modelId="{2613929E-665B-4010-ACA0-97FD9D9C9071}">
      <dsp:nvSpPr>
        <dsp:cNvPr id="0" name=""/>
        <dsp:cNvSpPr/>
      </dsp:nvSpPr>
      <dsp:spPr>
        <a:xfrm rot="5400000">
          <a:off x="4398184" y="-1728944"/>
          <a:ext cx="1094188" cy="7533844"/>
        </a:xfrm>
        <a:prstGeom prst="round2SameRect">
          <a:avLst/>
        </a:prstGeom>
        <a:solidFill>
          <a:srgbClr val="355071">
            <a:alpha val="89804"/>
          </a:srgb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>
              <a:solidFill>
                <a:srgbClr val="3F5A7B"/>
              </a:solidFill>
            </a:rPr>
            <a:t>CLASSIC UNSUPERVISED RFM – 3 Components</a:t>
          </a:r>
          <a:endParaRPr lang="fr-FR" sz="1700" b="1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Feature</a:t>
          </a:r>
          <a:r>
            <a:rPr lang="fr-FR" sz="1700" kern="1200" dirty="0" smtClean="0">
              <a:solidFill>
                <a:srgbClr val="3F5A7B"/>
              </a:solidFill>
            </a:rPr>
            <a:t> Engineering: </a:t>
          </a:r>
          <a:r>
            <a:rPr lang="fr-FR" sz="1700" kern="1200" dirty="0" err="1" smtClean="0">
              <a:solidFill>
                <a:srgbClr val="3F5A7B"/>
              </a:solidFill>
            </a:rPr>
            <a:t>Recency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Frequency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Monetary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Pre-processing</a:t>
          </a:r>
          <a:r>
            <a:rPr lang="fr-FR" sz="1700" kern="1200" dirty="0" smtClean="0">
              <a:solidFill>
                <a:srgbClr val="3F5A7B"/>
              </a:solidFill>
            </a:rPr>
            <a:t> (</a:t>
          </a:r>
          <a:r>
            <a:rPr lang="fr-FR" sz="1700" kern="1200" dirty="0" err="1" smtClean="0">
              <a:solidFill>
                <a:srgbClr val="3F5A7B"/>
              </a:solidFill>
            </a:rPr>
            <a:t>Standardization</a:t>
          </a:r>
          <a:endParaRPr lang="fr-FR" sz="1700" kern="1200" dirty="0">
            <a:solidFill>
              <a:srgbClr val="3F5A7B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>
              <a:solidFill>
                <a:srgbClr val="3F5A7B"/>
              </a:solidFill>
            </a:rPr>
            <a:t>Clustering</a:t>
          </a:r>
          <a:r>
            <a:rPr lang="fr-FR" sz="1700" kern="1200" dirty="0" smtClean="0">
              <a:solidFill>
                <a:srgbClr val="3F5A7B"/>
              </a:solidFill>
            </a:rPr>
            <a:t> </a:t>
          </a:r>
          <a:r>
            <a:rPr lang="fr-FR" sz="1700" kern="1200" dirty="0" err="1" smtClean="0">
              <a:solidFill>
                <a:srgbClr val="3F5A7B"/>
              </a:solidFill>
            </a:rPr>
            <a:t>algorithms</a:t>
          </a:r>
          <a:r>
            <a:rPr lang="fr-FR" sz="1700" kern="1200" dirty="0" smtClean="0">
              <a:solidFill>
                <a:srgbClr val="3F5A7B"/>
              </a:solidFill>
            </a:rPr>
            <a:t>: K-</a:t>
          </a:r>
          <a:r>
            <a:rPr lang="fr-FR" sz="1700" kern="1200" dirty="0" err="1" smtClean="0">
              <a:solidFill>
                <a:srgbClr val="3F5A7B"/>
              </a:solidFill>
            </a:rPr>
            <a:t>Means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DBScan</a:t>
          </a:r>
          <a:r>
            <a:rPr lang="fr-FR" sz="1700" kern="1200" dirty="0" smtClean="0">
              <a:solidFill>
                <a:srgbClr val="3F5A7B"/>
              </a:solidFill>
            </a:rPr>
            <a:t>, </a:t>
          </a:r>
          <a:r>
            <a:rPr lang="fr-FR" sz="1700" kern="1200" dirty="0" err="1" smtClean="0">
              <a:solidFill>
                <a:srgbClr val="3F5A7B"/>
              </a:solidFill>
            </a:rPr>
            <a:t>HDBScan</a:t>
          </a:r>
          <a:endParaRPr lang="fr-FR" sz="1700" kern="1200" dirty="0">
            <a:solidFill>
              <a:srgbClr val="3F5A7B"/>
            </a:solidFill>
          </a:endParaRPr>
        </a:p>
      </dsp:txBody>
      <dsp:txXfrm rot="-5400000">
        <a:off x="1178356" y="1544298"/>
        <a:ext cx="7480430" cy="987360"/>
      </dsp:txXfrm>
    </dsp:sp>
    <dsp:sp modelId="{1E5CDD8D-490A-4DE7-83E6-8E87ADF7605A}">
      <dsp:nvSpPr>
        <dsp:cNvPr id="0" name=""/>
        <dsp:cNvSpPr/>
      </dsp:nvSpPr>
      <dsp:spPr>
        <a:xfrm rot="5400000">
          <a:off x="-252504" y="3233460"/>
          <a:ext cx="1683366" cy="11783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/>
            <a:t>STEP 3</a:t>
          </a:r>
          <a:endParaRPr lang="fr-FR" sz="2800" b="1" kern="1200" dirty="0"/>
        </a:p>
      </dsp:txBody>
      <dsp:txXfrm rot="-5400000">
        <a:off x="1" y="3570133"/>
        <a:ext cx="1178356" cy="505010"/>
      </dsp:txXfrm>
    </dsp:sp>
    <dsp:sp modelId="{E992779A-E716-4627-8A83-6AB3B3BF4A34}">
      <dsp:nvSpPr>
        <dsp:cNvPr id="0" name=""/>
        <dsp:cNvSpPr/>
      </dsp:nvSpPr>
      <dsp:spPr>
        <a:xfrm rot="5400000">
          <a:off x="4398184" y="-238872"/>
          <a:ext cx="1094188" cy="753384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 smtClean="0"/>
            <a:t>ENHANCED UNSUPERVISED RFM  - 6 Components</a:t>
          </a:r>
          <a:endParaRPr lang="fr-FR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Recency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Frequency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Monetary</a:t>
          </a:r>
          <a:r>
            <a:rPr lang="fr-FR" sz="1700" kern="1200" dirty="0" smtClean="0"/>
            <a:t> + Delivery, </a:t>
          </a:r>
          <a:r>
            <a:rPr lang="fr-FR" sz="1700" kern="1200" dirty="0" err="1" smtClean="0"/>
            <a:t>Review</a:t>
          </a:r>
          <a:r>
            <a:rPr lang="fr-FR" sz="1700" kern="1200" dirty="0" smtClean="0"/>
            <a:t> score, Total items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Pre-processing</a:t>
          </a:r>
          <a:r>
            <a:rPr lang="fr-FR" sz="1700" kern="1200" dirty="0" smtClean="0"/>
            <a:t> (</a:t>
          </a:r>
          <a:r>
            <a:rPr lang="fr-FR" sz="1700" kern="1200" dirty="0" err="1" smtClean="0"/>
            <a:t>Standardization</a:t>
          </a:r>
          <a:r>
            <a:rPr lang="fr-FR" sz="1700" kern="1200" dirty="0" smtClean="0"/>
            <a:t>, PCA…), </a:t>
          </a:r>
          <a:r>
            <a:rPr lang="fr-FR" sz="1700" kern="1200" dirty="0" err="1" smtClean="0"/>
            <a:t>tSNE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visualization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kern="1200" dirty="0" err="1" smtClean="0"/>
            <a:t>Clustering</a:t>
          </a:r>
          <a:r>
            <a:rPr lang="fr-FR" sz="1700" kern="1200" dirty="0" smtClean="0"/>
            <a:t> </a:t>
          </a:r>
          <a:r>
            <a:rPr lang="fr-FR" sz="1700" kern="1200" dirty="0" err="1" smtClean="0"/>
            <a:t>algorithms</a:t>
          </a:r>
          <a:r>
            <a:rPr lang="fr-FR" sz="1700" kern="1200" dirty="0" smtClean="0"/>
            <a:t>: K-</a:t>
          </a:r>
          <a:r>
            <a:rPr lang="fr-FR" sz="1700" kern="1200" dirty="0" err="1" smtClean="0"/>
            <a:t>Means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DBSCan</a:t>
          </a:r>
          <a:r>
            <a:rPr lang="fr-FR" sz="1700" kern="1200" dirty="0" smtClean="0"/>
            <a:t>, </a:t>
          </a:r>
          <a:r>
            <a:rPr lang="fr-FR" sz="1700" kern="1200" dirty="0" err="1" smtClean="0"/>
            <a:t>HDBScan</a:t>
          </a:r>
          <a:endParaRPr lang="fr-FR" sz="1700" kern="1200" dirty="0"/>
        </a:p>
      </dsp:txBody>
      <dsp:txXfrm rot="-5400000">
        <a:off x="1178356" y="3034370"/>
        <a:ext cx="7480430" cy="987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A027A-27AB-484E-B3B2-E5518F287283}">
      <dsp:nvSpPr>
        <dsp:cNvPr id="0" name=""/>
        <dsp:cNvSpPr/>
      </dsp:nvSpPr>
      <dsp:spPr>
        <a:xfrm>
          <a:off x="782091" y="694"/>
          <a:ext cx="1737050" cy="17370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err="1" smtClean="0"/>
            <a:t>Classical</a:t>
          </a:r>
          <a:r>
            <a:rPr lang="fr-FR" sz="1400" b="1" kern="1200" dirty="0" smtClean="0"/>
            <a:t> RFM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recency</a:t>
          </a:r>
          <a:endParaRPr lang="fr-FR" sz="13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frequency</a:t>
          </a:r>
          <a:endParaRPr lang="fr-FR" sz="13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monetary</a:t>
          </a:r>
          <a:endParaRPr lang="fr-FR" sz="1300" kern="1200" dirty="0"/>
        </a:p>
      </dsp:txBody>
      <dsp:txXfrm>
        <a:off x="1036476" y="255079"/>
        <a:ext cx="1228280" cy="1228280"/>
      </dsp:txXfrm>
    </dsp:sp>
    <dsp:sp modelId="{5F24F89F-6517-4423-BAE0-70C7F5CFAC3C}">
      <dsp:nvSpPr>
        <dsp:cNvPr id="0" name=""/>
        <dsp:cNvSpPr/>
      </dsp:nvSpPr>
      <dsp:spPr>
        <a:xfrm>
          <a:off x="1362561" y="1818400"/>
          <a:ext cx="576109" cy="576109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/>
        </a:p>
      </dsp:txBody>
      <dsp:txXfrm>
        <a:off x="1438924" y="2038704"/>
        <a:ext cx="423383" cy="135501"/>
      </dsp:txXfrm>
    </dsp:sp>
    <dsp:sp modelId="{B699919E-2D9A-439A-BD76-1F8DA54BB967}">
      <dsp:nvSpPr>
        <dsp:cNvPr id="0" name=""/>
        <dsp:cNvSpPr/>
      </dsp:nvSpPr>
      <dsp:spPr>
        <a:xfrm>
          <a:off x="767117" y="2475165"/>
          <a:ext cx="1766998" cy="1766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err="1" smtClean="0"/>
            <a:t>Features</a:t>
          </a:r>
          <a:r>
            <a:rPr lang="fr-FR" sz="1400" b="1" kern="1200" dirty="0" smtClean="0"/>
            <a:t> </a:t>
          </a:r>
          <a:r>
            <a:rPr lang="fr-FR" sz="1400" b="1" kern="1200" dirty="0" err="1" smtClean="0"/>
            <a:t>added</a:t>
          </a:r>
          <a:endParaRPr lang="fr-FR" sz="14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delivery</a:t>
          </a:r>
          <a:endParaRPr lang="fr-FR" sz="13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review</a:t>
          </a:r>
          <a:r>
            <a:rPr lang="fr-FR" sz="1300" kern="1200" dirty="0" smtClean="0"/>
            <a:t> score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Nbr</a:t>
          </a:r>
          <a:r>
            <a:rPr lang="fr-FR" sz="1300" kern="1200" dirty="0" smtClean="0"/>
            <a:t> items</a:t>
          </a:r>
          <a:endParaRPr lang="fr-FR" sz="1300" kern="1200" dirty="0"/>
        </a:p>
      </dsp:txBody>
      <dsp:txXfrm>
        <a:off x="1025888" y="2733936"/>
        <a:ext cx="1249456" cy="1249456"/>
      </dsp:txXfrm>
    </dsp:sp>
    <dsp:sp modelId="{6D4088F6-71DE-49DE-92CE-E2B578AEC78C}">
      <dsp:nvSpPr>
        <dsp:cNvPr id="0" name=""/>
        <dsp:cNvSpPr/>
      </dsp:nvSpPr>
      <dsp:spPr>
        <a:xfrm rot="21587723">
          <a:off x="2778360" y="1931724"/>
          <a:ext cx="517804" cy="36950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2778360" y="2005823"/>
        <a:ext cx="406953" cy="221702"/>
      </dsp:txXfrm>
    </dsp:sp>
    <dsp:sp modelId="{8C905D33-F4F9-4771-B809-D5A8854FDA0E}">
      <dsp:nvSpPr>
        <dsp:cNvPr id="0" name=""/>
        <dsp:cNvSpPr/>
      </dsp:nvSpPr>
      <dsp:spPr>
        <a:xfrm>
          <a:off x="3511093" y="1366456"/>
          <a:ext cx="1608240" cy="14909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b="1" kern="1200" dirty="0" err="1" smtClean="0"/>
            <a:t>Enhanced</a:t>
          </a:r>
          <a:r>
            <a:rPr lang="fr-FR" sz="2100" b="1" kern="1200" dirty="0" smtClean="0"/>
            <a:t> RFM </a:t>
          </a:r>
          <a:endParaRPr lang="fr-FR" sz="2100" b="1" kern="1200" dirty="0"/>
        </a:p>
      </dsp:txBody>
      <dsp:txXfrm>
        <a:off x="3746614" y="1584795"/>
        <a:ext cx="1137198" cy="1054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029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154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979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837809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594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8816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2130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4157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4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473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82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638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631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69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139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3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255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DDCC88-22E6-4F3E-B061-6A8AEB630216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8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 dirty="0"/>
              <a:t>OC - Project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 smtClean="0">
                <a:solidFill>
                  <a:schemeClr val="tx1"/>
                </a:solidFill>
              </a:rPr>
              <a:t>E-commerce customers segmentation</a:t>
            </a:r>
          </a:p>
          <a:p>
            <a:pPr algn="ctr"/>
            <a:endParaRPr lang="en-GB" sz="12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Exploratory Analysis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of a </a:t>
            </a:r>
            <a:r>
              <a:rPr lang="en-US" sz="2800" b="1" dirty="0">
                <a:solidFill>
                  <a:schemeClr val="tx1"/>
                </a:solidFill>
              </a:rPr>
              <a:t>Public </a:t>
            </a:r>
            <a:r>
              <a:rPr lang="en-US" sz="2800" b="1" dirty="0" err="1" smtClean="0">
                <a:solidFill>
                  <a:schemeClr val="tx1"/>
                </a:solidFill>
              </a:rPr>
              <a:t>DataBASE</a:t>
            </a:r>
            <a:r>
              <a:rPr lang="en-US" sz="2800" b="1" dirty="0" smtClean="0">
                <a:solidFill>
                  <a:schemeClr val="tx1"/>
                </a:solidFill>
              </a:rPr>
              <a:t> from OLIST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A Brazilian E-Commerce</a:t>
            </a: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34" y="609600"/>
            <a:ext cx="10295466" cy="841117"/>
          </a:xfrm>
        </p:spPr>
        <p:txBody>
          <a:bodyPr>
            <a:noAutofit/>
          </a:bodyPr>
          <a:lstStyle/>
          <a:p>
            <a:r>
              <a:rPr lang="en-GB" b="1" dirty="0" smtClean="0"/>
              <a:t>FEATURES SCALING</a:t>
            </a:r>
            <a:br>
              <a:rPr lang="en-GB" b="1" dirty="0" smtClean="0"/>
            </a:br>
            <a:r>
              <a:rPr lang="en-GB" sz="2400" b="1" dirty="0"/>
              <a:t>DATA </a:t>
            </a:r>
            <a:r>
              <a:rPr lang="en-GB" sz="2400" b="1" dirty="0" smtClean="0"/>
              <a:t>Pre-processing</a:t>
            </a:r>
            <a:endParaRPr lang="en-GB" sz="2000" b="1" i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9" y="1943100"/>
            <a:ext cx="6589700" cy="17431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9" y="4695824"/>
            <a:ext cx="6589700" cy="1765965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3914775" y="3867150"/>
            <a:ext cx="9525" cy="742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067425" y="3845238"/>
            <a:ext cx="9525" cy="742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089289" y="4006361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 transformation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37212" y="4460360"/>
            <a:ext cx="4524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PRE-PROCESSING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Unskew</a:t>
            </a:r>
            <a:r>
              <a:rPr lang="en-US" dirty="0" smtClean="0"/>
              <a:t> </a:t>
            </a:r>
            <a:r>
              <a:rPr lang="en-US" dirty="0"/>
              <a:t>the data - log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Standardize </a:t>
            </a:r>
            <a:r>
              <a:rPr lang="en-US" dirty="0"/>
              <a:t>to the same average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</a:t>
            </a:r>
            <a:r>
              <a:rPr lang="en-US" dirty="0"/>
              <a:t>to the same standard </a:t>
            </a:r>
            <a:r>
              <a:rPr lang="en-US" dirty="0" smtClean="0"/>
              <a:t>deviation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162800" y="1829748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K-Means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 smtClean="0"/>
              <a:t>Favors </a:t>
            </a:r>
            <a:r>
              <a:rPr lang="en-US" sz="2000" dirty="0"/>
              <a:t>roughly spherical-shaped </a:t>
            </a:r>
            <a:r>
              <a:rPr lang="en-US" sz="2000" dirty="0" smtClean="0"/>
              <a:t>clusters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/>
              <a:t>Data with heavily skewed variables may lead to very elongated clusters that are not well captured by this method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622189" y="3793866"/>
            <a:ext cx="9525" cy="742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823053" y="3975152"/>
            <a:ext cx="171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Keep</a:t>
            </a:r>
            <a:r>
              <a:rPr lang="fr-FR" dirty="0" smtClean="0"/>
              <a:t> in Lin </a:t>
            </a:r>
            <a:r>
              <a:rPr lang="fr-FR" dirty="0" err="1" smtClean="0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8834" y="609600"/>
            <a:ext cx="8911166" cy="828987"/>
          </a:xfrm>
        </p:spPr>
        <p:txBody>
          <a:bodyPr>
            <a:noAutofit/>
          </a:bodyPr>
          <a:lstStyle/>
          <a:p>
            <a:r>
              <a:rPr lang="fr-FR" b="1" dirty="0" smtClean="0"/>
              <a:t>DATA VISUALIZATION </a:t>
            </a:r>
            <a:r>
              <a:rPr lang="fr-FR" sz="2400" b="1" dirty="0" smtClean="0"/>
              <a:t>BEFORE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200" b="1" dirty="0" smtClean="0"/>
              <a:t>CLASSICAL RFM </a:t>
            </a:r>
            <a:r>
              <a:rPr lang="fr-FR" sz="2200" b="1" dirty="0" err="1" smtClean="0"/>
              <a:t>clustering</a:t>
            </a:r>
            <a:endParaRPr lang="en-US" sz="22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040302" y="4742153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 </a:t>
            </a:r>
            <a:endParaRPr lang="en-US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5100572" y="2908802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3</a:t>
            </a:r>
            <a:r>
              <a:rPr lang="fr-FR" sz="2000" dirty="0" smtClean="0"/>
              <a:t>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 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8485994" y="5384224"/>
            <a:ext cx="360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Dimensionality reduction technique for visualization </a:t>
            </a:r>
            <a:r>
              <a:rPr lang="en-US" dirty="0"/>
              <a:t>of high-dimensional datasets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2252" y="5969000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* </a:t>
            </a:r>
            <a:r>
              <a:rPr lang="fr-FR" sz="1600" i="1" u="sng" dirty="0" smtClean="0"/>
              <a:t>First 2 components </a:t>
            </a:r>
            <a:r>
              <a:rPr lang="fr-FR" sz="1600" i="1" u="sng" dirty="0" err="1" smtClean="0"/>
              <a:t>represented</a:t>
            </a:r>
            <a:endParaRPr lang="en-US" sz="1600" i="1" u="sng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0000" t="36667" r="40667" b="8814"/>
          <a:stretch/>
        </p:blipFill>
        <p:spPr>
          <a:xfrm>
            <a:off x="283128" y="1943100"/>
            <a:ext cx="3836555" cy="279318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20250" t="25704" r="43417" b="9704"/>
          <a:stretch/>
        </p:blipFill>
        <p:spPr>
          <a:xfrm>
            <a:off x="4385300" y="3384099"/>
            <a:ext cx="3835077" cy="27900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94" y="2572830"/>
            <a:ext cx="3603072" cy="281139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485994" y="1926499"/>
            <a:ext cx="360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T-distributed Stochastic Neighbor Embedding (T-SNE</a:t>
            </a:r>
            <a:r>
              <a:rPr lang="en-US" dirty="0" smtClean="0"/>
              <a:t>) visualization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/>
              <a:t>OPTIMAL NUMBER OF CLUSTERS</a:t>
            </a:r>
            <a:br>
              <a:rPr lang="en-GB" sz="4000" b="1" dirty="0" smtClean="0"/>
            </a:br>
            <a:r>
              <a:rPr lang="en-GB" sz="2400" b="1" dirty="0"/>
              <a:t>CLASSICAL RFM CLUSTERING</a:t>
            </a:r>
            <a:endParaRPr lang="en-GB" sz="2200" b="1" i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1007534" y="2291080"/>
            <a:ext cx="7056120" cy="3657599"/>
            <a:chOff x="677334" y="2011680"/>
            <a:chExt cx="7056120" cy="365759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19749" t="33662" r="15417" b="6592"/>
            <a:stretch/>
          </p:blipFill>
          <p:spPr>
            <a:xfrm>
              <a:off x="677334" y="2011680"/>
              <a:ext cx="7056120" cy="3657599"/>
            </a:xfrm>
            <a:prstGeom prst="rect">
              <a:avLst/>
            </a:prstGeom>
          </p:spPr>
        </p:pic>
        <p:cxnSp>
          <p:nvCxnSpPr>
            <p:cNvPr id="5" name="Connecteur droit 4"/>
            <p:cNvCxnSpPr/>
            <p:nvPr/>
          </p:nvCxnSpPr>
          <p:spPr>
            <a:xfrm>
              <a:off x="5960533" y="2226733"/>
              <a:ext cx="0" cy="14562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/>
            <p:cNvCxnSpPr/>
            <p:nvPr/>
          </p:nvCxnSpPr>
          <p:spPr>
            <a:xfrm>
              <a:off x="2387600" y="2226733"/>
              <a:ext cx="0" cy="14562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5960533" y="3987799"/>
              <a:ext cx="0" cy="14562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2387600" y="3987800"/>
              <a:ext cx="0" cy="145626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1100667" y="1707402"/>
            <a:ext cx="355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Sum </a:t>
            </a:r>
            <a:r>
              <a:rPr lang="en-US" sz="1600" dirty="0"/>
              <a:t>of square distances from each point to its assigned center.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5668" y="1707402"/>
            <a:ext cx="2915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Ratio </a:t>
            </a:r>
            <a:r>
              <a:rPr lang="en-US" sz="1600" dirty="0"/>
              <a:t>of within-cluster distances to between-cluster distances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0667" y="5969356"/>
            <a:ext cx="355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Ratio </a:t>
            </a:r>
            <a:r>
              <a:rPr lang="en-US" sz="1600" dirty="0"/>
              <a:t>of the sum of between-clusters dispersion and of </a:t>
            </a:r>
            <a:r>
              <a:rPr lang="en-US" sz="1600" dirty="0" smtClean="0"/>
              <a:t>within-cluster </a:t>
            </a:r>
            <a:r>
              <a:rPr lang="en-US" sz="1600" dirty="0"/>
              <a:t>dispersion for all clusters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4512733"/>
            <a:ext cx="1007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Variance Ratio Criterion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46566" y="2980266"/>
            <a:ext cx="1100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Inertia</a:t>
            </a:r>
            <a:endParaRPr lang="en-US" sz="1600" b="1" dirty="0"/>
          </a:p>
        </p:txBody>
      </p:sp>
      <p:sp>
        <p:nvSpPr>
          <p:cNvPr id="15" name="Rectangle 14"/>
          <p:cNvSpPr/>
          <p:nvPr/>
        </p:nvSpPr>
        <p:spPr>
          <a:xfrm>
            <a:off x="4842933" y="5961090"/>
            <a:ext cx="3220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Measure how </a:t>
            </a:r>
            <a:r>
              <a:rPr lang="en-US" sz="1600" dirty="0"/>
              <a:t>similar an object is to its own cluster (cohesion) compared to other clusters (separation)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82597" y="2848801"/>
            <a:ext cx="14895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u="sng" dirty="0" smtClean="0"/>
              <a:t>Optimal </a:t>
            </a:r>
          </a:p>
          <a:p>
            <a:pPr algn="ctr"/>
            <a:r>
              <a:rPr lang="fr-FR" sz="2800" b="1" u="sng" dirty="0" err="1" smtClean="0"/>
              <a:t>number</a:t>
            </a:r>
            <a:r>
              <a:rPr lang="fr-FR" sz="2800" b="1" u="sng" dirty="0" smtClean="0"/>
              <a:t> </a:t>
            </a:r>
          </a:p>
          <a:p>
            <a:pPr algn="ctr"/>
            <a:r>
              <a:rPr lang="fr-FR" sz="2800" b="1" u="sng" dirty="0" smtClean="0"/>
              <a:t>of </a:t>
            </a:r>
          </a:p>
          <a:p>
            <a:pPr algn="ctr"/>
            <a:r>
              <a:rPr lang="fr-FR" sz="2800" b="1" u="sng" dirty="0" smtClean="0"/>
              <a:t>clusters</a:t>
            </a:r>
            <a:r>
              <a:rPr lang="fr-FR" sz="2800" u="sng" dirty="0" smtClean="0"/>
              <a:t>:</a:t>
            </a:r>
            <a:r>
              <a:rPr lang="fr-FR" sz="2800" dirty="0" smtClean="0"/>
              <a:t> </a:t>
            </a:r>
          </a:p>
          <a:p>
            <a:pPr algn="ctr"/>
            <a:r>
              <a:rPr lang="fr-FR" sz="2800" b="1" dirty="0" smtClean="0"/>
              <a:t>5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01"/>
          </a:xfrm>
        </p:spPr>
        <p:txBody>
          <a:bodyPr>
            <a:normAutofit/>
          </a:bodyPr>
          <a:lstStyle/>
          <a:p>
            <a:r>
              <a:rPr lang="fr-FR" b="1" dirty="0" smtClean="0"/>
              <a:t>CLUSTER STABILITY INITIALIZATION</a:t>
            </a:r>
            <a:r>
              <a:rPr lang="fr-FR" sz="4000" b="1" dirty="0" smtClean="0"/>
              <a:t/>
            </a:r>
            <a:br>
              <a:rPr lang="fr-FR" sz="4000" b="1" dirty="0" smtClean="0"/>
            </a:br>
            <a:r>
              <a:rPr lang="en-GB" sz="2200" b="1" dirty="0"/>
              <a:t>CLASSICAL RFM CLUSTERING</a:t>
            </a:r>
            <a:endParaRPr lang="en-US" sz="2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6717030" y="2530516"/>
            <a:ext cx="5054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Running this clustering </a:t>
            </a:r>
            <a:r>
              <a:rPr lang="en-US" sz="2800" dirty="0" smtClean="0"/>
              <a:t>10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</a:t>
            </a:r>
            <a:r>
              <a:rPr lang="en-US" sz="2800" dirty="0" smtClean="0"/>
              <a:t>ompare </a:t>
            </a:r>
            <a:r>
              <a:rPr lang="en-US" sz="2800" dirty="0"/>
              <a:t>the next 9 iterations </a:t>
            </a:r>
            <a:r>
              <a:rPr lang="en-US" sz="2800" dirty="0" smtClean="0"/>
              <a:t>to </a:t>
            </a:r>
            <a:r>
              <a:rPr lang="en-US" sz="2800" dirty="0"/>
              <a:t>the initial </a:t>
            </a:r>
            <a:r>
              <a:rPr lang="en-US" sz="2800" dirty="0" smtClean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Compute</a:t>
            </a:r>
            <a:r>
              <a:rPr lang="fr-FR" sz="2800" dirty="0" smtClean="0"/>
              <a:t> </a:t>
            </a:r>
            <a:r>
              <a:rPr lang="fr-FR" sz="2800" dirty="0" err="1" smtClean="0"/>
              <a:t>Adjusted</a:t>
            </a:r>
            <a:r>
              <a:rPr lang="fr-FR" sz="2800" dirty="0" smtClean="0"/>
              <a:t> Rand Index: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two </a:t>
            </a:r>
            <a:r>
              <a:rPr lang="en-US" sz="2000" dirty="0" err="1"/>
              <a:t>clusterings</a:t>
            </a:r>
            <a:r>
              <a:rPr lang="en-US" sz="2000" dirty="0"/>
              <a:t> completely agree on labels then the Rand index is </a:t>
            </a:r>
            <a:r>
              <a:rPr lang="en-US" sz="2000" dirty="0" smtClean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</a:t>
            </a:r>
            <a:r>
              <a:rPr lang="en-US" sz="2000" dirty="0" err="1"/>
              <a:t>clusterings</a:t>
            </a:r>
            <a:r>
              <a:rPr lang="en-US" sz="2000" dirty="0"/>
              <a:t> complete disagree the Rand index will be </a:t>
            </a:r>
            <a:r>
              <a:rPr lang="en-US" sz="2000" dirty="0" smtClean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Strong</a:t>
            </a:r>
            <a:r>
              <a:rPr lang="fr-FR" sz="2800" dirty="0" smtClean="0"/>
              <a:t> </a:t>
            </a:r>
            <a:r>
              <a:rPr lang="fr-FR" sz="2800" dirty="0" err="1" smtClean="0"/>
              <a:t>stability</a:t>
            </a:r>
            <a:r>
              <a:rPr lang="fr-FR" sz="2800" dirty="0" smtClean="0"/>
              <a:t> </a:t>
            </a:r>
            <a:r>
              <a:rPr lang="fr-FR" sz="2800" dirty="0" err="1" smtClean="0"/>
              <a:t>overall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20250" t="47037" r="32500" b="7778"/>
          <a:stretch/>
        </p:blipFill>
        <p:spPr>
          <a:xfrm>
            <a:off x="296333" y="3432386"/>
            <a:ext cx="5864602" cy="3154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2983" y="21726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Poor </a:t>
            </a:r>
            <a:r>
              <a:rPr lang="en-US" dirty="0"/>
              <a:t>initialization can lead to increased numbers of required clustering iterations to reach convergence, a greater overall runtime, and a less-efficient algorithm overall.</a:t>
            </a:r>
          </a:p>
        </p:txBody>
      </p:sp>
    </p:spTree>
    <p:extLst>
      <p:ext uri="{BB962C8B-B14F-4D97-AF65-F5344CB8AC3E}">
        <p14:creationId xmlns:p14="http://schemas.microsoft.com/office/powerpoint/2010/main" val="39638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267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/>
              <a:t>K-MEANS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en-GB" sz="2200" b="1" dirty="0"/>
              <a:t>CLASSICAL RFM CLUSTERING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97934" y="1494135"/>
            <a:ext cx="11387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K-means is a centroid-based algorithm, or a distance-based algorithm, where we calculate the distances to assign a point to a cluster. </a:t>
            </a:r>
            <a:r>
              <a:rPr lang="en-US" sz="2400" dirty="0" smtClean="0"/>
              <a:t>Each </a:t>
            </a:r>
            <a:r>
              <a:rPr lang="en-US" sz="2400" dirty="0"/>
              <a:t>cluster is associated with a </a:t>
            </a:r>
            <a:r>
              <a:rPr lang="en-US" sz="2400" dirty="0" smtClean="0"/>
              <a:t>centroid (x).</a:t>
            </a:r>
            <a:endParaRPr lang="en-US" sz="2400" dirty="0"/>
          </a:p>
        </p:txBody>
      </p:sp>
      <p:pic>
        <p:nvPicPr>
          <p:cNvPr id="7" name="Image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76056" y="2949553"/>
            <a:ext cx="3209544" cy="260604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14401" y="5555593"/>
            <a:ext cx="240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</a:t>
            </a:r>
          </a:p>
          <a:p>
            <a:pPr algn="ctr"/>
            <a:r>
              <a:rPr lang="fr-FR" sz="2000" dirty="0" err="1" smtClean="0"/>
              <a:t>with</a:t>
            </a:r>
            <a:endParaRPr lang="fr-FR" sz="2000" dirty="0" smtClean="0"/>
          </a:p>
          <a:p>
            <a:pPr algn="ctr"/>
            <a:r>
              <a:rPr lang="fr-FR" sz="2000" dirty="0" err="1" smtClean="0"/>
              <a:t>defined</a:t>
            </a:r>
            <a:r>
              <a:rPr lang="fr-FR" sz="2000" dirty="0" smtClean="0"/>
              <a:t> clusters 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4889501" y="3653842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3</a:t>
            </a:r>
            <a:r>
              <a:rPr lang="fr-FR" sz="2000" dirty="0" smtClean="0"/>
              <a:t>D interactive plot 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9135444" y="5555593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t-SNE plot </a:t>
            </a:r>
            <a:endParaRPr lang="en-US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84" y="2750932"/>
            <a:ext cx="3170233" cy="26060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580" y="4076894"/>
            <a:ext cx="4031313" cy="25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6443"/>
          </a:xfrm>
        </p:spPr>
        <p:txBody>
          <a:bodyPr/>
          <a:lstStyle/>
          <a:p>
            <a:r>
              <a:rPr lang="fr-FR" b="1" dirty="0" smtClean="0"/>
              <a:t>DBSCAN &amp; HDBSCAN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en-GB" sz="2200" b="1" dirty="0"/>
              <a:t>CLASSICAL RFM CLUSTERING</a:t>
            </a:r>
            <a:endParaRPr lang="en-US" sz="2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4368"/>
          <a:stretch/>
        </p:blipFill>
        <p:spPr>
          <a:xfrm>
            <a:off x="213360" y="2497667"/>
            <a:ext cx="3606058" cy="28188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4943"/>
          <a:stretch/>
        </p:blipFill>
        <p:spPr>
          <a:xfrm>
            <a:off x="3950623" y="2514599"/>
            <a:ext cx="3574305" cy="280186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t="4655"/>
          <a:stretch/>
        </p:blipFill>
        <p:spPr>
          <a:xfrm>
            <a:off x="7656133" y="2506132"/>
            <a:ext cx="3605021" cy="281033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273165" y="5316468"/>
            <a:ext cx="3114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xtracts </a:t>
            </a:r>
            <a:r>
              <a:rPr lang="en-US" dirty="0"/>
              <a:t>the ‘dense’ clusters and leaves sparse background classified as ‘noise</a:t>
            </a:r>
            <a:r>
              <a:rPr lang="en-US" dirty="0" smtClean="0"/>
              <a:t>’.</a:t>
            </a:r>
          </a:p>
          <a:p>
            <a:pPr algn="ctr"/>
            <a:r>
              <a:rPr lang="fr-FR" dirty="0" err="1" smtClean="0"/>
              <a:t>Labelled</a:t>
            </a:r>
            <a:r>
              <a:rPr lang="fr-FR" dirty="0" smtClean="0"/>
              <a:t> as black points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41873" y="2145267"/>
            <a:ext cx="26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KMeans</a:t>
            </a:r>
            <a:endParaRPr lang="en-US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8040140" y="2128335"/>
            <a:ext cx="277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HDBScan</a:t>
            </a:r>
            <a:endParaRPr lang="en-US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347931" y="2145267"/>
            <a:ext cx="263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DBScan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669995" y="5324933"/>
            <a:ext cx="3513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dirty="0"/>
              <a:t>DBSCAN implementation for varying </a:t>
            </a:r>
            <a:r>
              <a:rPr lang="en-US" dirty="0" smtClean="0"/>
              <a:t>epsilon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2633"/>
          </a:xfrm>
        </p:spPr>
        <p:txBody>
          <a:bodyPr>
            <a:normAutofit/>
          </a:bodyPr>
          <a:lstStyle/>
          <a:p>
            <a:r>
              <a:rPr lang="en-US" b="1" dirty="0"/>
              <a:t>Understanding our </a:t>
            </a:r>
            <a:r>
              <a:rPr lang="en-US" b="1" dirty="0" smtClean="0"/>
              <a:t>clusters</a:t>
            </a:r>
            <a:br>
              <a:rPr lang="en-US" b="1" dirty="0" smtClean="0"/>
            </a:br>
            <a:r>
              <a:rPr lang="en-GB" sz="2200" b="1" dirty="0"/>
              <a:t>CLASSICAL RFM CLUSTERING</a:t>
            </a:r>
            <a:endParaRPr lang="en-US" sz="2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 rotWithShape="1">
          <a:blip r:embed="rId2"/>
          <a:srcRect t="9357"/>
          <a:stretch/>
        </p:blipFill>
        <p:spPr>
          <a:xfrm>
            <a:off x="446161" y="4486275"/>
            <a:ext cx="6665976" cy="21396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15475"/>
          <a:stretch/>
        </p:blipFill>
        <p:spPr>
          <a:xfrm>
            <a:off x="469274" y="2204034"/>
            <a:ext cx="6642863" cy="17465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659786" y="1803924"/>
            <a:ext cx="443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err="1" smtClean="0"/>
              <a:t>Parallel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Coordinates</a:t>
            </a:r>
            <a:r>
              <a:rPr lang="fr-FR" sz="2000" b="1" u="sng" dirty="0" smtClean="0"/>
              <a:t> Plot for the clusters</a:t>
            </a:r>
            <a:endParaRPr lang="en-US" sz="2000" b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1714599" y="4136469"/>
            <a:ext cx="4599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err="1" smtClean="0"/>
              <a:t>Parallel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Coordinates</a:t>
            </a:r>
            <a:r>
              <a:rPr lang="fr-FR" sz="2000" b="1" u="sng" dirty="0" smtClean="0"/>
              <a:t> Plot for the </a:t>
            </a:r>
            <a:r>
              <a:rPr lang="fr-FR" sz="2000" b="1" u="sng" dirty="0" err="1" smtClean="0"/>
              <a:t>centroids</a:t>
            </a:r>
            <a:endParaRPr lang="en-US" sz="2000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7766050" y="1937216"/>
            <a:ext cx="37673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0: </a:t>
            </a:r>
            <a:r>
              <a:rPr lang="fr-FR" sz="2400" b="1" dirty="0" smtClean="0">
                <a:solidFill>
                  <a:srgbClr val="0000FF"/>
                </a:solidFill>
              </a:rPr>
              <a:t>New </a:t>
            </a:r>
            <a:r>
              <a:rPr lang="fr-FR" sz="2400" b="1" dirty="0" err="1" smtClean="0">
                <a:solidFill>
                  <a:srgbClr val="0000FF"/>
                </a:solidFill>
              </a:rPr>
              <a:t>customers</a:t>
            </a:r>
            <a:endParaRPr lang="fr-FR" sz="2400" b="1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1:</a:t>
            </a:r>
            <a:r>
              <a:rPr lang="fr-FR" sz="2400" b="1" dirty="0" smtClean="0"/>
              <a:t> </a:t>
            </a:r>
            <a:r>
              <a:rPr lang="fr-FR" sz="2400" b="1" dirty="0" smtClean="0">
                <a:solidFill>
                  <a:schemeClr val="accent4"/>
                </a:solidFill>
              </a:rPr>
              <a:t>About to </a:t>
            </a:r>
            <a:r>
              <a:rPr lang="fr-FR" sz="2400" b="1" dirty="0" err="1" smtClean="0">
                <a:solidFill>
                  <a:schemeClr val="accent4"/>
                </a:solidFill>
              </a:rPr>
              <a:t>lose</a:t>
            </a:r>
            <a:r>
              <a:rPr lang="fr-FR" sz="2400" b="1" dirty="0" smtClean="0">
                <a:solidFill>
                  <a:schemeClr val="accent4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2:</a:t>
            </a:r>
            <a:r>
              <a:rPr lang="fr-FR" sz="2400" b="1" dirty="0" smtClean="0"/>
              <a:t> </a:t>
            </a:r>
            <a:r>
              <a:rPr lang="fr-FR" sz="2400" b="1" dirty="0" smtClean="0">
                <a:solidFill>
                  <a:srgbClr val="92D050"/>
                </a:solidFill>
              </a:rPr>
              <a:t>Champions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3: </a:t>
            </a:r>
            <a:r>
              <a:rPr lang="fr-FR" sz="2400" b="1" dirty="0" smtClean="0">
                <a:solidFill>
                  <a:srgbClr val="FF0000"/>
                </a:solidFill>
              </a:rPr>
              <a:t>Cheap </a:t>
            </a:r>
            <a:r>
              <a:rPr lang="fr-FR" sz="2400" b="1" dirty="0" err="1" smtClean="0">
                <a:solidFill>
                  <a:srgbClr val="FF0000"/>
                </a:solidFill>
              </a:rPr>
              <a:t>Spenders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4: </a:t>
            </a:r>
            <a:r>
              <a:rPr lang="fr-FR" sz="2400" b="1" dirty="0" err="1" smtClean="0">
                <a:solidFill>
                  <a:schemeClr val="accent6"/>
                </a:solidFill>
              </a:rPr>
              <a:t>Big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Spenders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514" y="3951960"/>
            <a:ext cx="4314449" cy="28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STEP 3</a:t>
            </a:r>
            <a:endParaRPr lang="en-US" b="1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91530227"/>
              </p:ext>
            </p:extLst>
          </p:nvPr>
        </p:nvGraphicFramePr>
        <p:xfrm>
          <a:off x="502707" y="2116665"/>
          <a:ext cx="8712201" cy="466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286000" y="1618759"/>
            <a:ext cx="480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Exploratory</a:t>
            </a:r>
            <a:r>
              <a:rPr lang="fr-FR" sz="2000" dirty="0" smtClean="0"/>
              <a:t> data,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, </a:t>
            </a:r>
            <a:r>
              <a:rPr lang="fr-FR" sz="2000" dirty="0" err="1" smtClean="0"/>
              <a:t>merging</a:t>
            </a:r>
            <a:r>
              <a:rPr lang="fr-FR" sz="2000" dirty="0" smtClean="0"/>
              <a:t>, </a:t>
            </a:r>
            <a:r>
              <a:rPr lang="fr-FR" sz="2000" dirty="0" err="1" smtClean="0"/>
              <a:t>cleaning</a:t>
            </a:r>
            <a:endParaRPr lang="en-US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9274002" y="2642683"/>
            <a:ext cx="291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Clusters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Marketing 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386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53083"/>
          </a:xfrm>
        </p:spPr>
        <p:txBody>
          <a:bodyPr/>
          <a:lstStyle/>
          <a:p>
            <a:r>
              <a:rPr lang="fr-FR" b="1" dirty="0" smtClean="0"/>
              <a:t>ENHANCED RFM CLUSTERING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1224698488"/>
              </p:ext>
            </p:extLst>
          </p:nvPr>
        </p:nvGraphicFramePr>
        <p:xfrm>
          <a:off x="-323850" y="2005542"/>
          <a:ext cx="5505450" cy="424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199" y="4585808"/>
            <a:ext cx="3870581" cy="90064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9000712" y="2476020"/>
            <a:ext cx="302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 </a:t>
            </a:r>
            <a:r>
              <a:rPr lang="en-US" b="1" dirty="0"/>
              <a:t>dimensionality reduction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181600" y="2476020"/>
            <a:ext cx="343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 transform skewed distribution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331323" y="1871079"/>
            <a:ext cx="305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/>
              <a:t>DATA PRE-PROCESSING</a:t>
            </a:r>
            <a:endParaRPr lang="en-US" sz="2400" b="1" i="1" u="sng" dirty="0"/>
          </a:p>
        </p:txBody>
      </p:sp>
      <p:sp>
        <p:nvSpPr>
          <p:cNvPr id="23" name="Flèche droite à entaille 22"/>
          <p:cNvSpPr/>
          <p:nvPr/>
        </p:nvSpPr>
        <p:spPr>
          <a:xfrm>
            <a:off x="3991238" y="5985933"/>
            <a:ext cx="2164029" cy="685800"/>
          </a:xfrm>
          <a:prstGeom prst="notched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PHASE 1</a:t>
            </a:r>
            <a:endParaRPr lang="en-US" b="1" dirty="0"/>
          </a:p>
        </p:txBody>
      </p:sp>
      <p:sp>
        <p:nvSpPr>
          <p:cNvPr id="24" name="Flèche droite à entaille 23"/>
          <p:cNvSpPr/>
          <p:nvPr/>
        </p:nvSpPr>
        <p:spPr>
          <a:xfrm>
            <a:off x="8297333" y="5985933"/>
            <a:ext cx="2380192" cy="685800"/>
          </a:xfrm>
          <a:prstGeom prst="notchedRightArrow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PHASE 2</a:t>
            </a:r>
            <a:endParaRPr lang="en-US" b="1" dirty="0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6002867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6631517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7171267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8458200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355167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822142" y="3896545"/>
            <a:ext cx="0" cy="582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/>
          <p:cNvCxnSpPr/>
          <p:nvPr/>
        </p:nvCxnSpPr>
        <p:spPr>
          <a:xfrm>
            <a:off x="5182700" y="4046840"/>
            <a:ext cx="333375" cy="219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7659423" y="4075519"/>
            <a:ext cx="333375" cy="219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9138628" y="3168077"/>
            <a:ext cx="2750766" cy="1917787"/>
            <a:chOff x="9138628" y="3168077"/>
            <a:chExt cx="2750766" cy="1917787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8628" y="3168077"/>
              <a:ext cx="2750766" cy="1917787"/>
            </a:xfrm>
            <a:prstGeom prst="rect">
              <a:avLst/>
            </a:prstGeom>
          </p:spPr>
        </p:pic>
        <p:cxnSp>
          <p:nvCxnSpPr>
            <p:cNvPr id="9" name="Connecteur droit 8"/>
            <p:cNvCxnSpPr/>
            <p:nvPr/>
          </p:nvCxnSpPr>
          <p:spPr>
            <a:xfrm>
              <a:off x="10795000" y="3547533"/>
              <a:ext cx="8467" cy="1038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flipV="1">
              <a:off x="9427806" y="3502073"/>
              <a:ext cx="1303867" cy="115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199" y="2917157"/>
            <a:ext cx="3868885" cy="8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8834" y="609600"/>
            <a:ext cx="8911166" cy="828987"/>
          </a:xfrm>
        </p:spPr>
        <p:txBody>
          <a:bodyPr>
            <a:noAutofit/>
          </a:bodyPr>
          <a:lstStyle/>
          <a:p>
            <a:r>
              <a:rPr lang="fr-FR" b="1" dirty="0" smtClean="0"/>
              <a:t>DATA VISUALIZATION </a:t>
            </a:r>
            <a:r>
              <a:rPr lang="fr-FR" sz="2400" b="1" dirty="0" smtClean="0"/>
              <a:t>BEFORE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400" b="1" dirty="0" smtClean="0"/>
              <a:t>ENHANCED RFM </a:t>
            </a:r>
            <a:r>
              <a:rPr lang="fr-FR" sz="2400" b="1" dirty="0" err="1" smtClean="0"/>
              <a:t>clustering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556" t="36049" r="48264" b="25185"/>
          <a:stretch/>
        </p:blipFill>
        <p:spPr>
          <a:xfrm>
            <a:off x="245534" y="1943100"/>
            <a:ext cx="3994069" cy="27931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3681" t="34938" r="42222" b="11482"/>
          <a:stretch/>
        </p:blipFill>
        <p:spPr>
          <a:xfrm>
            <a:off x="4416889" y="3149600"/>
            <a:ext cx="3771900" cy="2819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0625" t="32099" r="40833" b="14321"/>
          <a:stretch/>
        </p:blipFill>
        <p:spPr>
          <a:xfrm>
            <a:off x="8366075" y="1943100"/>
            <a:ext cx="3571924" cy="27931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0302" y="4742153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 </a:t>
            </a:r>
            <a:endParaRPr lang="en-US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5051598" y="2687935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3</a:t>
            </a:r>
            <a:r>
              <a:rPr lang="fr-FR" sz="2000" dirty="0" smtClean="0"/>
              <a:t>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 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9160844" y="4779128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t-SNE plot 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5149548" y="1721324"/>
            <a:ext cx="240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u="sng" dirty="0" smtClean="0"/>
              <a:t>Data </a:t>
            </a:r>
            <a:r>
              <a:rPr lang="fr-FR" sz="2800" b="1" u="sng" dirty="0" err="1" smtClean="0"/>
              <a:t>after</a:t>
            </a:r>
            <a:r>
              <a:rPr lang="fr-FR" sz="2800" b="1" u="sng" dirty="0" smtClean="0"/>
              <a:t> PCA</a:t>
            </a:r>
            <a:endParaRPr lang="en-US" sz="2800" b="1" u="sng" dirty="0"/>
          </a:p>
        </p:txBody>
      </p:sp>
      <p:sp>
        <p:nvSpPr>
          <p:cNvPr id="10" name="ZoneTexte 9"/>
          <p:cNvSpPr txBox="1"/>
          <p:nvPr/>
        </p:nvSpPr>
        <p:spPr>
          <a:xfrm>
            <a:off x="502252" y="5969000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* </a:t>
            </a:r>
            <a:r>
              <a:rPr lang="fr-FR" sz="1600" i="1" u="sng" dirty="0" smtClean="0"/>
              <a:t>First 2 components </a:t>
            </a:r>
            <a:r>
              <a:rPr lang="fr-FR" sz="1600" i="1" u="sng" dirty="0" err="1" smtClean="0"/>
              <a:t>represented</a:t>
            </a:r>
            <a:endParaRPr lang="en-US" sz="1600" i="1" u="sng" dirty="0"/>
          </a:p>
        </p:txBody>
      </p:sp>
    </p:spTree>
    <p:extLst>
      <p:ext uri="{BB962C8B-B14F-4D97-AF65-F5344CB8AC3E}">
        <p14:creationId xmlns:p14="http://schemas.microsoft.com/office/powerpoint/2010/main" val="28445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r>
              <a:rPr lang="en-GB" b="1" dirty="0" smtClean="0"/>
              <a:t>Objective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77334" y="1539586"/>
            <a:ext cx="9803098" cy="10702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To PROVIDE </a:t>
            </a:r>
            <a:r>
              <a:rPr lang="en-US" sz="2400" dirty="0" err="1" smtClean="0"/>
              <a:t>Olist</a:t>
            </a:r>
            <a:r>
              <a:rPr lang="en-US" sz="2400" dirty="0" smtClean="0"/>
              <a:t> MANAGEMENT WITH A CUSTOMERS SEGMENTATION TO IMPROVE THEIR MARKETING Communication STRATEGY</a:t>
            </a: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677334" y="2705681"/>
            <a:ext cx="1351491" cy="621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 smtClean="0">
                <a:solidFill>
                  <a:schemeClr val="tx1"/>
                </a:solidFill>
              </a:rPr>
              <a:t>How?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8098" y="3463064"/>
            <a:ext cx="5964072" cy="266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GB" sz="2000" dirty="0" smtClean="0"/>
              <a:t>Use of </a:t>
            </a:r>
            <a:r>
              <a:rPr lang="en-GB" sz="2000" dirty="0" err="1" smtClean="0"/>
              <a:t>Olist</a:t>
            </a:r>
            <a:r>
              <a:rPr lang="en-GB" sz="2000" dirty="0" smtClean="0"/>
              <a:t> public data set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GB" sz="1800" dirty="0" smtClean="0"/>
              <a:t>Customers, orders, products records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GB" sz="1800" dirty="0" smtClean="0"/>
              <a:t>Delivery, review scores, geographic records…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GB" sz="2200" dirty="0" smtClean="0"/>
              <a:t>Understand consumers </a:t>
            </a:r>
            <a:r>
              <a:rPr lang="en-GB" sz="2200" dirty="0" err="1" smtClean="0"/>
              <a:t>behaviors</a:t>
            </a:r>
            <a:endParaRPr lang="en-GB" sz="22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GB" sz="2200" dirty="0" smtClean="0"/>
              <a:t>Understand customers needs and expectations</a:t>
            </a:r>
            <a:endParaRPr lang="en-GB" sz="2200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GB" sz="2200" dirty="0" smtClean="0"/>
              <a:t>Divide OLIST clientele base into groups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GB" sz="2200" dirty="0" smtClean="0"/>
          </a:p>
          <a:p>
            <a:pPr>
              <a:buClrTx/>
              <a:buFont typeface="Wingdings" panose="05000000000000000000" pitchFamily="2" charset="2"/>
              <a:buChar char="Ø"/>
            </a:pPr>
            <a:endParaRPr lang="en-GB" sz="2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endParaRPr lang="en-GB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731" y="3176248"/>
            <a:ext cx="3962955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4900" y="660400"/>
            <a:ext cx="9073460" cy="911225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/>
              <a:t>KMEANS - SELECTION OF CLUSTERS NUMBER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700" b="1" dirty="0"/>
              <a:t>ENHANCED RFM </a:t>
            </a:r>
            <a:r>
              <a:rPr lang="fr-FR" sz="2700" b="1" dirty="0" err="1"/>
              <a:t>clustering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138" t="27037" r="15348" b="9013"/>
          <a:stretch/>
        </p:blipFill>
        <p:spPr>
          <a:xfrm>
            <a:off x="592665" y="2015066"/>
            <a:ext cx="7079573" cy="3903133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H="1">
            <a:off x="4712677" y="2541752"/>
            <a:ext cx="13626" cy="306774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2277347" y="2541753"/>
            <a:ext cx="6862" cy="139095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8897587" y="2904067"/>
            <a:ext cx="1482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Number</a:t>
            </a:r>
            <a:endParaRPr lang="fr-FR" sz="2400" b="1" dirty="0" smtClean="0"/>
          </a:p>
          <a:p>
            <a:pPr algn="ctr"/>
            <a:r>
              <a:rPr lang="fr-FR" sz="2400" b="1" dirty="0"/>
              <a:t>o</a:t>
            </a:r>
            <a:r>
              <a:rPr lang="fr-FR" sz="2400" b="1" dirty="0" smtClean="0"/>
              <a:t>f</a:t>
            </a:r>
          </a:p>
          <a:p>
            <a:pPr algn="ctr"/>
            <a:r>
              <a:rPr lang="fr-FR" sz="2400" b="1" dirty="0" smtClean="0"/>
              <a:t>clusters:</a:t>
            </a:r>
          </a:p>
          <a:p>
            <a:pPr algn="ctr"/>
            <a:r>
              <a:rPr lang="fr-FR" sz="2400" b="1" dirty="0" smtClean="0"/>
              <a:t> 5</a:t>
            </a:r>
            <a:endParaRPr lang="en-US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2664069" y="4554415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?</a:t>
            </a:r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5873262" y="2529254"/>
            <a:ext cx="8793" cy="134430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1" cy="901699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/>
              <a:t>CLUSTERS QUALITY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2700" b="1" dirty="0"/>
              <a:t>ENHANCED RFM </a:t>
            </a:r>
            <a:r>
              <a:rPr lang="fr-FR" sz="2700" b="1" dirty="0" err="1"/>
              <a:t>clustering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931" t="37920" r="41319" b="8642"/>
          <a:stretch/>
        </p:blipFill>
        <p:spPr>
          <a:xfrm>
            <a:off x="6857756" y="2454275"/>
            <a:ext cx="4420470" cy="3429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5013"/>
          <a:stretch/>
        </p:blipFill>
        <p:spPr>
          <a:xfrm>
            <a:off x="744013" y="2468149"/>
            <a:ext cx="4600904" cy="341512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857756" y="1975475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Kmeans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intercluster</a:t>
            </a:r>
            <a:r>
              <a:rPr lang="fr-FR" sz="2400" b="1" dirty="0" smtClean="0"/>
              <a:t> Distance </a:t>
            </a:r>
            <a:r>
              <a:rPr lang="fr-FR" sz="2400" b="1" dirty="0" err="1" smtClean="0"/>
              <a:t>Map</a:t>
            </a:r>
            <a:endParaRPr lang="en-US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170875" y="1972681"/>
            <a:ext cx="3892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Silhouette plot </a:t>
            </a:r>
            <a:r>
              <a:rPr lang="fr-FR" sz="2400" b="1" dirty="0" err="1" smtClean="0"/>
              <a:t>nb_clusters</a:t>
            </a:r>
            <a:r>
              <a:rPr lang="fr-FR" sz="2400" b="1" dirty="0" smtClean="0"/>
              <a:t>=5</a:t>
            </a:r>
            <a:endParaRPr lang="en-US" sz="24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025642" y="5883275"/>
            <a:ext cx="4037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Above</a:t>
            </a:r>
            <a:r>
              <a:rPr lang="fr-FR" sz="2400" dirty="0" smtClean="0"/>
              <a:t> </a:t>
            </a:r>
            <a:r>
              <a:rPr lang="fr-FR" sz="2400" dirty="0" err="1" smtClean="0"/>
              <a:t>average</a:t>
            </a:r>
            <a:r>
              <a:rPr lang="fr-FR" sz="2400" dirty="0" smtClean="0"/>
              <a:t> silhouette score</a:t>
            </a:r>
          </a:p>
          <a:p>
            <a:pPr algn="ctr"/>
            <a:r>
              <a:rPr lang="fr-FR" sz="2400" dirty="0" err="1" smtClean="0"/>
              <a:t>Homogeneity</a:t>
            </a:r>
            <a:endParaRPr lang="en-US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026609" y="5883275"/>
            <a:ext cx="2405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Decent</a:t>
            </a:r>
            <a:r>
              <a:rPr lang="fr-FR" sz="2400" dirty="0" smtClean="0"/>
              <a:t> </a:t>
            </a:r>
            <a:r>
              <a:rPr lang="fr-FR" sz="2400" dirty="0" err="1" smtClean="0"/>
              <a:t>separation</a:t>
            </a:r>
            <a:endParaRPr lang="fr-FR" sz="2400" dirty="0" smtClean="0"/>
          </a:p>
          <a:p>
            <a:pPr algn="ctr"/>
            <a:r>
              <a:rPr lang="fr-FR" sz="2400" dirty="0" err="1" smtClean="0"/>
              <a:t>Homogeneity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5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01"/>
          </a:xfrm>
        </p:spPr>
        <p:txBody>
          <a:bodyPr>
            <a:normAutofit/>
          </a:bodyPr>
          <a:lstStyle/>
          <a:p>
            <a:r>
              <a:rPr lang="fr-FR" b="1" dirty="0" smtClean="0"/>
              <a:t>CLUSTER STABILITY INITIALIZATION</a:t>
            </a:r>
            <a:br>
              <a:rPr lang="fr-FR" b="1" dirty="0" smtClean="0"/>
            </a:br>
            <a:r>
              <a:rPr lang="fr-FR" sz="2400" b="1" dirty="0"/>
              <a:t>ENHANCED RFM </a:t>
            </a:r>
            <a:r>
              <a:rPr lang="fr-FR" sz="2400" b="1" dirty="0" err="1"/>
              <a:t>clustering</a:t>
            </a:r>
            <a:endParaRPr lang="en-US" sz="2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208" t="36420" r="33056" b="18395"/>
          <a:stretch/>
        </p:blipFill>
        <p:spPr>
          <a:xfrm>
            <a:off x="270934" y="2157968"/>
            <a:ext cx="5629906" cy="3061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34150" y="1929368"/>
            <a:ext cx="5054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Running this clustering </a:t>
            </a:r>
            <a:r>
              <a:rPr lang="en-US" sz="2800" dirty="0" smtClean="0"/>
              <a:t>10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</a:t>
            </a:r>
            <a:r>
              <a:rPr lang="en-US" sz="2800" dirty="0" smtClean="0"/>
              <a:t>ompare </a:t>
            </a:r>
            <a:r>
              <a:rPr lang="en-US" sz="2800" dirty="0"/>
              <a:t>the next 9 iterations </a:t>
            </a:r>
            <a:r>
              <a:rPr lang="en-US" sz="2800" dirty="0" smtClean="0"/>
              <a:t>to </a:t>
            </a:r>
            <a:r>
              <a:rPr lang="en-US" sz="2800" dirty="0"/>
              <a:t>the initial </a:t>
            </a:r>
            <a:r>
              <a:rPr lang="en-US" sz="2800" dirty="0" smtClean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Compute</a:t>
            </a:r>
            <a:r>
              <a:rPr lang="fr-FR" sz="2800" dirty="0" smtClean="0"/>
              <a:t> </a:t>
            </a:r>
            <a:r>
              <a:rPr lang="fr-FR" sz="2800" dirty="0" err="1" smtClean="0"/>
              <a:t>Adjusted</a:t>
            </a:r>
            <a:r>
              <a:rPr lang="fr-FR" sz="2800" dirty="0" smtClean="0"/>
              <a:t> Rand Index: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/>
              <a:t>two </a:t>
            </a:r>
            <a:r>
              <a:rPr lang="en-US" sz="2000" dirty="0" err="1"/>
              <a:t>clusterings</a:t>
            </a:r>
            <a:r>
              <a:rPr lang="en-US" sz="2000" dirty="0"/>
              <a:t> completely agree on labels then the Rand index is </a:t>
            </a:r>
            <a:r>
              <a:rPr lang="en-US" sz="2000" dirty="0" smtClean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the </a:t>
            </a:r>
            <a:r>
              <a:rPr lang="en-US" sz="2000" dirty="0" err="1"/>
              <a:t>clusterings</a:t>
            </a:r>
            <a:r>
              <a:rPr lang="en-US" sz="2000" dirty="0"/>
              <a:t> complete disagree the Rand index will be </a:t>
            </a:r>
            <a:r>
              <a:rPr lang="en-US" sz="2000" dirty="0" smtClean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Strong</a:t>
            </a:r>
            <a:r>
              <a:rPr lang="fr-FR" sz="2800" dirty="0" smtClean="0"/>
              <a:t> </a:t>
            </a:r>
            <a:r>
              <a:rPr lang="fr-FR" sz="2800" dirty="0" err="1" smtClean="0"/>
              <a:t>stability</a:t>
            </a:r>
            <a:r>
              <a:rPr lang="fr-FR" sz="2800" dirty="0" smtClean="0"/>
              <a:t> </a:t>
            </a:r>
            <a:r>
              <a:rPr lang="fr-FR" sz="2800" dirty="0" err="1" smtClean="0"/>
              <a:t>until</a:t>
            </a:r>
            <a:r>
              <a:rPr lang="fr-FR" sz="2800" dirty="0" smtClean="0"/>
              <a:t> 6 clusters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72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3134" y="660400"/>
            <a:ext cx="9393766" cy="914400"/>
          </a:xfrm>
        </p:spPr>
        <p:txBody>
          <a:bodyPr>
            <a:noAutofit/>
          </a:bodyPr>
          <a:lstStyle/>
          <a:p>
            <a:r>
              <a:rPr lang="fr-FR" b="1" dirty="0" smtClean="0"/>
              <a:t>Model Training &amp; CLUSTERS SEPARATION</a:t>
            </a:r>
            <a:br>
              <a:rPr lang="fr-FR" b="1" dirty="0" smtClean="0"/>
            </a:br>
            <a:r>
              <a:rPr lang="fr-FR" sz="2400" b="1" dirty="0"/>
              <a:t>ENHANCED RFM </a:t>
            </a:r>
            <a:r>
              <a:rPr lang="fr-FR" sz="2400" b="1" dirty="0" err="1"/>
              <a:t>clustering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348" t="34444" r="41111" b="11728"/>
          <a:stretch/>
        </p:blipFill>
        <p:spPr>
          <a:xfrm>
            <a:off x="248960" y="1819275"/>
            <a:ext cx="3548339" cy="26054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5667" t="38000" r="16000" b="17111"/>
          <a:stretch/>
        </p:blipFill>
        <p:spPr>
          <a:xfrm>
            <a:off x="4137660" y="4244776"/>
            <a:ext cx="4076700" cy="23058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721" y="1814906"/>
            <a:ext cx="3471337" cy="26098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01635" y="4459585"/>
            <a:ext cx="2404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</a:t>
            </a:r>
          </a:p>
          <a:p>
            <a:pPr algn="ctr"/>
            <a:r>
              <a:rPr lang="fr-FR" sz="2000" dirty="0" err="1" smtClean="0"/>
              <a:t>after</a:t>
            </a:r>
            <a:r>
              <a:rPr lang="fr-FR" sz="2000" dirty="0" smtClean="0"/>
              <a:t> </a:t>
            </a:r>
            <a:r>
              <a:rPr lang="fr-FR" sz="2000" dirty="0" err="1" smtClean="0"/>
              <a:t>KMeans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</a:t>
            </a:r>
            <a:r>
              <a:rPr lang="fr-FR" sz="2000" dirty="0" err="1" smtClean="0"/>
              <a:t>centroids</a:t>
            </a:r>
            <a:r>
              <a:rPr lang="fr-FR" sz="2000" dirty="0" smtClean="0"/>
              <a:t> 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4777743" y="3763202"/>
            <a:ext cx="240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3</a:t>
            </a:r>
            <a:r>
              <a:rPr lang="fr-FR" sz="2000" dirty="0" smtClean="0"/>
              <a:t>D </a:t>
            </a:r>
            <a:r>
              <a:rPr lang="fr-FR" sz="2000" dirty="0" err="1" smtClean="0"/>
              <a:t>Scatter</a:t>
            </a:r>
            <a:r>
              <a:rPr lang="fr-FR" sz="2000" dirty="0" smtClean="0"/>
              <a:t> plot 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9245853" y="4459585"/>
            <a:ext cx="2404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2D t-SNE plot </a:t>
            </a:r>
          </a:p>
          <a:p>
            <a:pPr algn="ctr"/>
            <a:r>
              <a:rPr lang="fr-FR" sz="2000" dirty="0" err="1" smtClean="0"/>
              <a:t>after</a:t>
            </a:r>
            <a:r>
              <a:rPr lang="fr-FR" sz="2000" dirty="0" smtClean="0"/>
              <a:t> </a:t>
            </a:r>
            <a:r>
              <a:rPr lang="fr-FR" sz="2000" dirty="0" err="1" smtClean="0"/>
              <a:t>KMeans</a:t>
            </a:r>
            <a:r>
              <a:rPr lang="fr-FR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66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7" y="2542556"/>
            <a:ext cx="3565277" cy="27637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66" y="2542556"/>
            <a:ext cx="3571038" cy="27637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997" y="2542702"/>
            <a:ext cx="3562685" cy="276378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41873" y="2145267"/>
            <a:ext cx="26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KMeans</a:t>
            </a:r>
            <a:endParaRPr lang="en-US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8459240" y="2128335"/>
            <a:ext cx="277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HDBScan</a:t>
            </a:r>
            <a:endParaRPr lang="en-US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4627331" y="2145267"/>
            <a:ext cx="263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 </a:t>
            </a:r>
            <a:r>
              <a:rPr lang="fr-FR" b="1" dirty="0" err="1" smtClean="0"/>
              <a:t>found</a:t>
            </a:r>
            <a:r>
              <a:rPr lang="fr-FR" b="1" dirty="0" smtClean="0"/>
              <a:t> by </a:t>
            </a:r>
            <a:r>
              <a:rPr lang="fr-FR" b="1" dirty="0" err="1" smtClean="0"/>
              <a:t>DBScan</a:t>
            </a:r>
            <a:endParaRPr lang="en-US" b="1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913775" y="618517"/>
            <a:ext cx="10364451" cy="96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DBSCAN &amp; HDBSCAN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en-GB" sz="2200" b="1" dirty="0" smtClean="0"/>
              <a:t>ENHANCED RFM CLUSTERING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4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56" y="696686"/>
            <a:ext cx="8596668" cy="704045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/>
              <a:t>Understanding our clusters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fr-FR" sz="2700" b="1" dirty="0"/>
              <a:t>ENHANCED RFM </a:t>
            </a:r>
            <a:r>
              <a:rPr lang="fr-FR" sz="2700" b="1" dirty="0" err="1"/>
              <a:t>clustering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0347" t="49753" r="32431" b="28272"/>
          <a:stretch/>
        </p:blipFill>
        <p:spPr>
          <a:xfrm>
            <a:off x="598956" y="2021979"/>
            <a:ext cx="6667500" cy="174531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714599" y="1621869"/>
            <a:ext cx="443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err="1" smtClean="0"/>
              <a:t>Parallel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Coordinates</a:t>
            </a:r>
            <a:r>
              <a:rPr lang="fr-FR" sz="2000" b="1" u="sng" dirty="0" smtClean="0"/>
              <a:t> Plot for the clusters</a:t>
            </a:r>
            <a:endParaRPr lang="en-US" sz="2000" b="1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0334" t="48074" r="32500" b="14889"/>
          <a:stretch/>
        </p:blipFill>
        <p:spPr>
          <a:xfrm>
            <a:off x="598956" y="4571999"/>
            <a:ext cx="6667500" cy="21409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14599" y="4136469"/>
            <a:ext cx="4599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err="1" smtClean="0"/>
              <a:t>Parallel</a:t>
            </a:r>
            <a:r>
              <a:rPr lang="fr-FR" sz="2000" b="1" u="sng" dirty="0" smtClean="0"/>
              <a:t> </a:t>
            </a:r>
            <a:r>
              <a:rPr lang="fr-FR" sz="2000" b="1" u="sng" dirty="0" err="1" smtClean="0"/>
              <a:t>Coordinates</a:t>
            </a:r>
            <a:r>
              <a:rPr lang="fr-FR" sz="2000" b="1" u="sng" dirty="0" smtClean="0"/>
              <a:t> Plot for the </a:t>
            </a:r>
            <a:r>
              <a:rPr lang="fr-FR" sz="2000" b="1" u="sng" dirty="0" err="1" smtClean="0"/>
              <a:t>centroids</a:t>
            </a:r>
            <a:endParaRPr lang="en-US" sz="2000" b="1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7540625" y="1821924"/>
            <a:ext cx="4243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0: </a:t>
            </a:r>
            <a:r>
              <a:rPr lang="fr-FR" sz="2400" b="1" dirty="0" smtClean="0">
                <a:solidFill>
                  <a:srgbClr val="0000FF"/>
                </a:solidFill>
              </a:rPr>
              <a:t>New </a:t>
            </a:r>
            <a:r>
              <a:rPr lang="fr-FR" sz="2400" b="1" dirty="0" err="1" smtClean="0">
                <a:solidFill>
                  <a:srgbClr val="0000FF"/>
                </a:solidFill>
              </a:rPr>
              <a:t>customers</a:t>
            </a:r>
            <a:endParaRPr lang="fr-FR" sz="2400" b="1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1:</a:t>
            </a:r>
            <a:r>
              <a:rPr lang="fr-FR" sz="2400" b="1" dirty="0" smtClean="0"/>
              <a:t> </a:t>
            </a:r>
            <a:r>
              <a:rPr lang="fr-FR" sz="2400" b="1" dirty="0" smtClean="0">
                <a:solidFill>
                  <a:srgbClr val="FFC000"/>
                </a:solidFill>
              </a:rPr>
              <a:t>About to </a:t>
            </a:r>
            <a:r>
              <a:rPr lang="fr-FR" sz="2400" b="1" dirty="0" err="1" smtClean="0">
                <a:solidFill>
                  <a:srgbClr val="FFC000"/>
                </a:solidFill>
              </a:rPr>
              <a:t>lose</a:t>
            </a:r>
            <a:r>
              <a:rPr lang="fr-FR" sz="2400" b="1" dirty="0" smtClean="0">
                <a:solidFill>
                  <a:srgbClr val="FFC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2:</a:t>
            </a:r>
            <a:r>
              <a:rPr lang="fr-FR" sz="2400" b="1" dirty="0" smtClean="0"/>
              <a:t> </a:t>
            </a:r>
            <a:r>
              <a:rPr lang="fr-FR" sz="2400" b="1" dirty="0">
                <a:solidFill>
                  <a:schemeClr val="accent3"/>
                </a:solidFill>
              </a:rPr>
              <a:t>Top </a:t>
            </a:r>
            <a:r>
              <a:rPr lang="fr-FR" sz="2400" b="1" dirty="0" err="1">
                <a:solidFill>
                  <a:schemeClr val="accent3"/>
                </a:solidFill>
              </a:rPr>
              <a:t>customers</a:t>
            </a:r>
            <a:endParaRPr lang="fr-FR" sz="2400" b="1" dirty="0" smtClean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3: </a:t>
            </a:r>
            <a:r>
              <a:rPr lang="fr-FR" sz="2400" b="1" dirty="0" err="1" smtClean="0">
                <a:solidFill>
                  <a:srgbClr val="FF0000"/>
                </a:solidFill>
              </a:rPr>
              <a:t>Unhappy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customers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Cluster 4: </a:t>
            </a:r>
            <a:r>
              <a:rPr lang="fr-FR" sz="2400" b="1" dirty="0" err="1" smtClean="0">
                <a:solidFill>
                  <a:schemeClr val="accent6"/>
                </a:solidFill>
              </a:rPr>
              <a:t>Big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spenders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25" y="3931782"/>
            <a:ext cx="4426254" cy="27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04841" cy="1238250"/>
          </a:xfrm>
        </p:spPr>
        <p:txBody>
          <a:bodyPr>
            <a:normAutofit/>
          </a:bodyPr>
          <a:lstStyle/>
          <a:p>
            <a:r>
              <a:rPr lang="fr-FR" b="1" dirty="0" smtClean="0"/>
              <a:t>SEGMENTATION MAINTENANCE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028006"/>
            <a:ext cx="4305324" cy="33858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8347" y="1789756"/>
            <a:ext cx="1067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Fixed</a:t>
            </a:r>
            <a:r>
              <a:rPr lang="fr-FR" sz="2400" dirty="0" smtClean="0"/>
              <a:t> Time </a:t>
            </a:r>
            <a:r>
              <a:rPr lang="fr-FR" sz="2400" dirty="0" err="1" smtClean="0"/>
              <a:t>period</a:t>
            </a:r>
            <a:r>
              <a:rPr lang="fr-FR" sz="2400" dirty="0" smtClean="0"/>
              <a:t> of 1 </a:t>
            </a:r>
            <a:r>
              <a:rPr lang="fr-FR" sz="2400" dirty="0" err="1" smtClean="0"/>
              <a:t>year</a:t>
            </a:r>
            <a:r>
              <a:rPr lang="fr-FR" sz="2400" dirty="0" smtClean="0"/>
              <a:t> </a:t>
            </a:r>
            <a:r>
              <a:rPr lang="fr-FR" sz="2400" dirty="0" err="1" smtClean="0"/>
              <a:t>shifted</a:t>
            </a:r>
            <a:r>
              <a:rPr lang="fr-FR" sz="2400" dirty="0" smtClean="0"/>
              <a:t> 30 </a:t>
            </a:r>
            <a:r>
              <a:rPr lang="fr-FR" sz="2400" dirty="0" err="1" smtClean="0"/>
              <a:t>days</a:t>
            </a:r>
            <a:r>
              <a:rPr lang="fr-FR" sz="2400" dirty="0" smtClean="0"/>
              <a:t> </a:t>
            </a:r>
            <a:r>
              <a:rPr lang="fr-FR" sz="2400" dirty="0" err="1" smtClean="0"/>
              <a:t>forward</a:t>
            </a:r>
            <a:r>
              <a:rPr lang="fr-FR" sz="2400" dirty="0" smtClean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first date</a:t>
            </a:r>
          </a:p>
          <a:p>
            <a:r>
              <a:rPr lang="fr-FR" sz="2400" dirty="0" err="1" smtClean="0"/>
              <a:t>Fixed</a:t>
            </a:r>
            <a:r>
              <a:rPr lang="fr-FR" sz="2400" dirty="0" smtClean="0"/>
              <a:t> </a:t>
            </a:r>
            <a:r>
              <a:rPr lang="fr-FR" sz="2400" dirty="0" err="1" smtClean="0"/>
              <a:t>period</a:t>
            </a:r>
            <a:r>
              <a:rPr lang="fr-FR" sz="2400" dirty="0" smtClean="0"/>
              <a:t> of 365 </a:t>
            </a:r>
            <a:r>
              <a:rPr lang="fr-FR" sz="2400" dirty="0" err="1" smtClean="0"/>
              <a:t>days</a:t>
            </a:r>
            <a:endParaRPr lang="en-US" sz="24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737175" y="2532968"/>
            <a:ext cx="6118239" cy="2535881"/>
            <a:chOff x="6162603" y="2865418"/>
            <a:chExt cx="6118239" cy="2535881"/>
          </a:xfrm>
        </p:grpSpPr>
        <p:cxnSp>
          <p:nvCxnSpPr>
            <p:cNvPr id="7" name="Connecteur droit 6"/>
            <p:cNvCxnSpPr/>
            <p:nvPr/>
          </p:nvCxnSpPr>
          <p:spPr>
            <a:xfrm flipV="1">
              <a:off x="6919546" y="3578470"/>
              <a:ext cx="2004646" cy="87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V="1">
              <a:off x="7777528" y="3738198"/>
              <a:ext cx="2004646" cy="8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V="1">
              <a:off x="8569569" y="3916973"/>
              <a:ext cx="2004646" cy="8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V="1">
              <a:off x="10073680" y="4716532"/>
              <a:ext cx="2004646" cy="8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6162603" y="3255304"/>
              <a:ext cx="613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First </a:t>
              </a:r>
            </a:p>
            <a:p>
              <a:pPr algn="ctr"/>
              <a:r>
                <a:rPr lang="fr-FR" dirty="0" smtClean="0"/>
                <a:t>date</a:t>
              </a:r>
              <a:endParaRPr lang="en-US" dirty="0"/>
            </a:p>
          </p:txBody>
        </p:sp>
        <p:cxnSp>
          <p:nvCxnSpPr>
            <p:cNvPr id="16" name="Connecteur droit 15"/>
            <p:cNvCxnSpPr/>
            <p:nvPr/>
          </p:nvCxnSpPr>
          <p:spPr>
            <a:xfrm>
              <a:off x="6919546" y="3516923"/>
              <a:ext cx="0" cy="1406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7784112" y="3686907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8560778" y="3848099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12078326" y="4654984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0073680" y="4663777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8924192" y="3505199"/>
              <a:ext cx="0" cy="1406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9782174" y="3669323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0594731" y="3846634"/>
              <a:ext cx="0" cy="140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6989885" y="3255304"/>
              <a:ext cx="178996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/>
            <p:cNvSpPr txBox="1"/>
            <p:nvPr/>
          </p:nvSpPr>
          <p:spPr>
            <a:xfrm>
              <a:off x="7350010" y="2878310"/>
              <a:ext cx="106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365 </a:t>
              </a:r>
              <a:r>
                <a:rPr lang="fr-FR" dirty="0" err="1" smtClean="0"/>
                <a:t>days</a:t>
              </a:r>
              <a:endParaRPr lang="en-US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>
              <a:off x="9006253" y="3247642"/>
              <a:ext cx="744415" cy="766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>
              <a:off x="9829800" y="3564164"/>
              <a:ext cx="744415" cy="766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>
              <a:off x="11356001" y="4559574"/>
              <a:ext cx="744415" cy="766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9068994" y="286541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n+1</a:t>
              </a:r>
              <a:endParaRPr lang="en-US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9697909" y="3216778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n+2 </a:t>
              </a:r>
              <a:r>
                <a:rPr lang="fr-FR" dirty="0" err="1" smtClean="0"/>
                <a:t>months</a:t>
              </a:r>
              <a:endParaRPr lang="en-US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10868031" y="415946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n+12 </a:t>
              </a:r>
              <a:r>
                <a:rPr lang="fr-FR" dirty="0" err="1" smtClean="0"/>
                <a:t>months</a:t>
              </a:r>
              <a:endParaRPr lang="en-US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11667333" y="4754968"/>
              <a:ext cx="613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Last </a:t>
              </a:r>
            </a:p>
            <a:p>
              <a:pPr algn="ctr"/>
              <a:r>
                <a:rPr lang="fr-FR" dirty="0" smtClean="0"/>
                <a:t>date</a:t>
              </a:r>
              <a:endParaRPr lang="en-US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0073680" y="3842951"/>
              <a:ext cx="235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.</a:t>
              </a:r>
            </a:p>
            <a:p>
              <a:r>
                <a:rPr lang="fr-FR" dirty="0" smtClean="0"/>
                <a:t>.</a:t>
              </a:r>
            </a:p>
            <a:p>
              <a:r>
                <a:rPr lang="fr-FR" dirty="0"/>
                <a:t>.</a:t>
              </a:r>
              <a:endParaRPr lang="en-US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8800197" y="3221695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</a:t>
              </a:r>
              <a:endParaRPr lang="en-US" dirty="0"/>
            </a:p>
          </p:txBody>
        </p:sp>
      </p:grpSp>
      <p:cxnSp>
        <p:nvCxnSpPr>
          <p:cNvPr id="6" name="Connecteur droit avec flèche 5"/>
          <p:cNvCxnSpPr/>
          <p:nvPr/>
        </p:nvCxnSpPr>
        <p:spPr>
          <a:xfrm flipH="1" flipV="1">
            <a:off x="2022231" y="3686907"/>
            <a:ext cx="17584" cy="64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343984" y="3700094"/>
            <a:ext cx="17584" cy="64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261718" y="5163907"/>
            <a:ext cx="531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months</a:t>
            </a:r>
            <a:r>
              <a:rPr lang="fr-FR" dirty="0" smtClean="0"/>
              <a:t> maintenance plan for </a:t>
            </a:r>
            <a:r>
              <a:rPr lang="fr-FR" dirty="0" err="1" smtClean="0"/>
              <a:t>classic</a:t>
            </a:r>
            <a:r>
              <a:rPr lang="fr-FR" dirty="0" smtClean="0"/>
              <a:t> RFM </a:t>
            </a:r>
            <a:r>
              <a:rPr lang="fr-FR" dirty="0" err="1" smtClean="0"/>
              <a:t>clustering</a:t>
            </a:r>
            <a:endParaRPr lang="fr-FR" dirty="0" smtClean="0"/>
          </a:p>
          <a:p>
            <a:r>
              <a:rPr lang="fr-FR" dirty="0" smtClean="0"/>
              <a:t>5 </a:t>
            </a:r>
            <a:r>
              <a:rPr lang="fr-FR" dirty="0" err="1" smtClean="0"/>
              <a:t>months</a:t>
            </a:r>
            <a:r>
              <a:rPr lang="fr-FR" dirty="0" smtClean="0"/>
              <a:t> maintenance plan for </a:t>
            </a:r>
            <a:r>
              <a:rPr lang="fr-FR" dirty="0" err="1" smtClean="0"/>
              <a:t>enh</a:t>
            </a:r>
            <a:r>
              <a:rPr lang="fr-FR" dirty="0" err="1"/>
              <a:t>a</a:t>
            </a:r>
            <a:r>
              <a:rPr lang="fr-FR" dirty="0" err="1" smtClean="0"/>
              <a:t>nced</a:t>
            </a:r>
            <a:r>
              <a:rPr lang="fr-FR" dirty="0" smtClean="0"/>
              <a:t> RFM </a:t>
            </a:r>
            <a:r>
              <a:rPr lang="fr-FR" dirty="0" err="1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5896" y="666750"/>
            <a:ext cx="8596668" cy="800100"/>
          </a:xfrm>
        </p:spPr>
        <p:txBody>
          <a:bodyPr/>
          <a:lstStyle/>
          <a:p>
            <a:r>
              <a:rPr lang="fr-FR" b="1" dirty="0" smtClean="0"/>
              <a:t>CUSTOMERS CLUSTERING TARGET</a:t>
            </a:r>
            <a:endParaRPr lang="en-US" b="1" dirty="0"/>
          </a:p>
        </p:txBody>
      </p:sp>
      <p:pic>
        <p:nvPicPr>
          <p:cNvPr id="3" name="Image 2"/>
          <p:cNvPicPr>
            <a:picLocks/>
          </p:cNvPicPr>
          <p:nvPr/>
        </p:nvPicPr>
        <p:blipFill rotWithShape="1">
          <a:blip r:embed="rId2"/>
          <a:srcRect l="24721" t="32963" r="70626" b="56296"/>
          <a:stretch/>
        </p:blipFill>
        <p:spPr>
          <a:xfrm>
            <a:off x="1602488" y="2038541"/>
            <a:ext cx="1371600" cy="1737360"/>
          </a:xfrm>
          <a:prstGeom prst="rect">
            <a:avLst/>
          </a:prstGeom>
          <a:ln w="76200">
            <a:solidFill>
              <a:srgbClr val="0000FF"/>
            </a:solidFill>
          </a:ln>
        </p:spPr>
      </p:pic>
      <p:pic>
        <p:nvPicPr>
          <p:cNvPr id="5" name="Image 4"/>
          <p:cNvPicPr>
            <a:picLocks/>
          </p:cNvPicPr>
          <p:nvPr/>
        </p:nvPicPr>
        <p:blipFill rotWithShape="1">
          <a:blip r:embed="rId2"/>
          <a:srcRect l="29305" t="32099" r="65834" b="56296"/>
          <a:stretch/>
        </p:blipFill>
        <p:spPr>
          <a:xfrm>
            <a:off x="3720847" y="2038986"/>
            <a:ext cx="1371600" cy="174453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7" name="Image 6"/>
          <p:cNvPicPr preferRelativeResize="0">
            <a:picLocks/>
          </p:cNvPicPr>
          <p:nvPr/>
        </p:nvPicPr>
        <p:blipFill rotWithShape="1">
          <a:blip r:embed="rId2"/>
          <a:srcRect l="43681" t="33148" r="50833" b="56296"/>
          <a:stretch/>
        </p:blipFill>
        <p:spPr>
          <a:xfrm>
            <a:off x="10068615" y="2051720"/>
            <a:ext cx="1371600" cy="1737360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19305" t="32346" r="75765" b="56296"/>
          <a:stretch/>
        </p:blipFill>
        <p:spPr>
          <a:xfrm>
            <a:off x="5857589" y="2044100"/>
            <a:ext cx="1384316" cy="1737360"/>
          </a:xfrm>
          <a:prstGeom prst="rect">
            <a:avLst/>
          </a:prstGeom>
          <a:ln w="76200">
            <a:solidFill>
              <a:schemeClr val="accent3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3916640" y="5292758"/>
            <a:ext cx="388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Proposed</a:t>
            </a:r>
            <a:r>
              <a:rPr lang="fr-FR" sz="2400" b="1" dirty="0" smtClean="0"/>
              <a:t> Marketing </a:t>
            </a:r>
            <a:r>
              <a:rPr lang="fr-FR" sz="2400" b="1" dirty="0" err="1" smtClean="0"/>
              <a:t>Strategy</a:t>
            </a:r>
            <a:endParaRPr lang="en-US" sz="2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80975" y="3859530"/>
            <a:ext cx="1150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Cluster: 			 0					1				    2				          3					4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481028" y="5793621"/>
            <a:ext cx="1667259" cy="923330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Price incentives and Limited time offer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84265" y="5791742"/>
            <a:ext cx="1956250" cy="923330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Aggressive price </a:t>
            </a:r>
            <a:r>
              <a:rPr lang="en-US" dirty="0" smtClean="0"/>
              <a:t>incentives and personalized offers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36084" y="5793621"/>
            <a:ext cx="1878371" cy="923330"/>
          </a:xfrm>
          <a:prstGeom prst="rect">
            <a:avLst/>
          </a:prstGeom>
          <a:ln w="38100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Offer Limited edition and </a:t>
            </a:r>
            <a:r>
              <a:rPr lang="en-US" dirty="0" err="1"/>
              <a:t>Loyality</a:t>
            </a:r>
            <a:r>
              <a:rPr lang="en-US" dirty="0"/>
              <a:t> programs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48000" y="5627063"/>
            <a:ext cx="1788105" cy="1200329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Upsell most expensive </a:t>
            </a:r>
            <a:r>
              <a:rPr lang="en-US" dirty="0" smtClean="0"/>
              <a:t>items</a:t>
            </a:r>
          </a:p>
          <a:p>
            <a:pPr algn="ctr"/>
            <a:r>
              <a:rPr lang="en-US" dirty="0"/>
              <a:t>Cross Sell Recommendations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80969" y="4121996"/>
            <a:ext cx="1188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Category</a:t>
            </a:r>
            <a:r>
              <a:rPr lang="fr-FR" b="1" dirty="0" smtClean="0"/>
              <a:t>: 	</a:t>
            </a:r>
            <a:r>
              <a:rPr lang="fr-FR" sz="2000" b="1" dirty="0" smtClean="0"/>
              <a:t>New </a:t>
            </a:r>
            <a:r>
              <a:rPr lang="fr-FR" sz="2000" b="1" dirty="0" err="1"/>
              <a:t>C</a:t>
            </a:r>
            <a:r>
              <a:rPr lang="fr-FR" sz="2000" b="1" dirty="0" err="1" smtClean="0"/>
              <a:t>ustomers</a:t>
            </a:r>
            <a:r>
              <a:rPr lang="fr-FR" b="1" dirty="0" smtClean="0"/>
              <a:t>	    </a:t>
            </a:r>
            <a:r>
              <a:rPr lang="fr-FR" sz="2000" b="1" dirty="0" smtClean="0"/>
              <a:t>About </a:t>
            </a:r>
            <a:r>
              <a:rPr lang="fr-FR" sz="2000" b="1" dirty="0"/>
              <a:t>to </a:t>
            </a:r>
            <a:r>
              <a:rPr lang="fr-FR" sz="2000" b="1" dirty="0" err="1"/>
              <a:t>lose</a:t>
            </a:r>
            <a:r>
              <a:rPr lang="fr-FR" sz="2000" b="1" dirty="0"/>
              <a:t> </a:t>
            </a:r>
            <a:r>
              <a:rPr lang="fr-FR" b="1" dirty="0" smtClean="0"/>
              <a:t>		 </a:t>
            </a:r>
            <a:r>
              <a:rPr lang="fr-FR" sz="2000" b="1" dirty="0" smtClean="0"/>
              <a:t>Top </a:t>
            </a:r>
            <a:r>
              <a:rPr lang="fr-FR" sz="2000" b="1" dirty="0" err="1"/>
              <a:t>C</a:t>
            </a:r>
            <a:r>
              <a:rPr lang="fr-FR" sz="2000" b="1" dirty="0" err="1" smtClean="0"/>
              <a:t>ustomers</a:t>
            </a:r>
            <a:r>
              <a:rPr lang="fr-FR" b="1" dirty="0" smtClean="0"/>
              <a:t>	 </a:t>
            </a:r>
            <a:r>
              <a:rPr lang="fr-FR" sz="2000" b="1" dirty="0" err="1" smtClean="0"/>
              <a:t>Unhappy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Customers</a:t>
            </a:r>
            <a:r>
              <a:rPr lang="fr-FR" b="1" dirty="0" smtClean="0"/>
              <a:t>	     </a:t>
            </a:r>
            <a:r>
              <a:rPr lang="fr-FR" sz="2000" b="1" dirty="0" err="1" smtClean="0"/>
              <a:t>Big</a:t>
            </a:r>
            <a:r>
              <a:rPr lang="fr-FR" sz="2000" b="1" dirty="0" smtClean="0"/>
              <a:t> </a:t>
            </a:r>
            <a:r>
              <a:rPr lang="fr-FR" sz="2000" b="1" dirty="0" err="1"/>
              <a:t>S</a:t>
            </a:r>
            <a:r>
              <a:rPr lang="fr-FR" sz="2000" b="1" dirty="0" err="1" smtClean="0"/>
              <a:t>penders</a:t>
            </a:r>
            <a:endParaRPr lang="en-US" b="1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/>
          <a:srcRect l="74098" t="28766" r="15625" b="46049"/>
          <a:stretch/>
        </p:blipFill>
        <p:spPr>
          <a:xfrm>
            <a:off x="8002130" y="2058432"/>
            <a:ext cx="1306260" cy="172302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7910024" y="5754423"/>
            <a:ext cx="1842407" cy="9233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Heavy discount </a:t>
            </a:r>
            <a:r>
              <a:rPr lang="en-US" dirty="0" smtClean="0"/>
              <a:t>campaigns</a:t>
            </a:r>
          </a:p>
          <a:p>
            <a:pPr algn="ctr" fontAlgn="base"/>
            <a:r>
              <a:rPr lang="fr-FR" dirty="0" smtClean="0"/>
              <a:t>Delivery </a:t>
            </a:r>
            <a:r>
              <a:rPr lang="fr-FR" dirty="0" err="1" smtClean="0"/>
              <a:t>strategy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180969" y="4434416"/>
            <a:ext cx="1188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Proportion: 		</a:t>
            </a:r>
            <a:r>
              <a:rPr lang="fr-FR" sz="2000" b="1" dirty="0" smtClean="0"/>
              <a:t>27%</a:t>
            </a:r>
            <a:r>
              <a:rPr lang="fr-FR" b="1" dirty="0" smtClean="0"/>
              <a:t>	    		      </a:t>
            </a:r>
            <a:r>
              <a:rPr lang="fr-FR" sz="2000" b="1" dirty="0" smtClean="0"/>
              <a:t>27%				  10%				13%</a:t>
            </a:r>
            <a:r>
              <a:rPr lang="fr-FR" b="1" dirty="0" smtClean="0"/>
              <a:t>			      </a:t>
            </a:r>
            <a:r>
              <a:rPr lang="fr-FR" sz="2000" b="1" dirty="0" smtClean="0"/>
              <a:t>23%</a:t>
            </a:r>
            <a:r>
              <a:rPr lang="fr-FR" b="1" dirty="0" smtClean="0"/>
              <a:t>	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1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81658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28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 txBox="1">
            <a:spLocks/>
          </p:cNvSpPr>
          <p:nvPr/>
        </p:nvSpPr>
        <p:spPr>
          <a:xfrm>
            <a:off x="677334" y="4417358"/>
            <a:ext cx="8596668" cy="704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>
                <a:solidFill>
                  <a:schemeClr val="tx1"/>
                </a:solidFill>
              </a:rPr>
              <a:t>Going further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77334" y="1630892"/>
            <a:ext cx="110426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3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 have been </a:t>
            </a:r>
            <a:r>
              <a:rPr lang="fr-FR" sz="2400" dirty="0" err="1" smtClean="0"/>
              <a:t>implemented</a:t>
            </a:r>
            <a:r>
              <a:rPr lang="fr-FR" sz="2400" dirty="0" smtClean="0"/>
              <a:t>: 1 </a:t>
            </a:r>
            <a:r>
              <a:rPr lang="fr-FR" sz="2400" dirty="0" err="1" smtClean="0"/>
              <a:t>supervised</a:t>
            </a:r>
            <a:r>
              <a:rPr lang="fr-FR" sz="2400" dirty="0" smtClean="0"/>
              <a:t> RFM + 2 </a:t>
            </a:r>
            <a:r>
              <a:rPr lang="fr-FR" sz="2400" dirty="0" err="1" smtClean="0"/>
              <a:t>unsupervised</a:t>
            </a:r>
            <a:r>
              <a:rPr lang="fr-FR" sz="2400" dirty="0" smtClean="0"/>
              <a:t> RFM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err="1" smtClean="0"/>
              <a:t>Kmeans</a:t>
            </a:r>
            <a:r>
              <a:rPr lang="fr-FR" sz="2400" dirty="0" smtClean="0"/>
              <a:t> </a:t>
            </a:r>
            <a:r>
              <a:rPr lang="fr-FR" sz="2400" dirty="0" err="1" smtClean="0"/>
              <a:t>advantages</a:t>
            </a:r>
            <a:r>
              <a:rPr lang="fr-FR" sz="2400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clustering</a:t>
            </a:r>
            <a:r>
              <a:rPr lang="fr-FR" sz="2400" dirty="0" smtClean="0"/>
              <a:t> (no </a:t>
            </a:r>
            <a:r>
              <a:rPr lang="fr-FR" sz="2400" dirty="0" err="1" smtClean="0"/>
              <a:t>need</a:t>
            </a:r>
            <a:r>
              <a:rPr lang="fr-FR" sz="2400" dirty="0" smtClean="0"/>
              <a:t> to </a:t>
            </a:r>
            <a:r>
              <a:rPr lang="fr-FR" sz="2400" dirty="0" err="1" smtClean="0"/>
              <a:t>assign</a:t>
            </a:r>
            <a:r>
              <a:rPr lang="fr-FR" sz="2400" dirty="0" smtClean="0"/>
              <a:t> scores) – Time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Can </a:t>
            </a:r>
            <a:r>
              <a:rPr lang="fr-FR" sz="2400" dirty="0" err="1" smtClean="0"/>
              <a:t>prevent</a:t>
            </a:r>
            <a:r>
              <a:rPr lang="fr-FR" sz="2400" dirty="0" smtClean="0"/>
              <a:t> </a:t>
            </a:r>
            <a:r>
              <a:rPr lang="fr-FR" sz="2400" dirty="0" err="1" smtClean="0"/>
              <a:t>wrong</a:t>
            </a:r>
            <a:r>
              <a:rPr lang="fr-FR" sz="2400" dirty="0" smtClean="0"/>
              <a:t> </a:t>
            </a:r>
            <a:r>
              <a:rPr lang="fr-FR" sz="2400" dirty="0" err="1" smtClean="0"/>
              <a:t>assignment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Work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more </a:t>
            </a:r>
            <a:r>
              <a:rPr lang="fr-FR" sz="2400" dirty="0" err="1" smtClean="0"/>
              <a:t>than</a:t>
            </a:r>
            <a:r>
              <a:rPr lang="fr-FR" sz="2400" dirty="0" smtClean="0"/>
              <a:t> 3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–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</a:t>
            </a:r>
            <a:r>
              <a:rPr lang="fr-FR" sz="2400" dirty="0" err="1" smtClean="0"/>
              <a:t>understanding</a:t>
            </a:r>
            <a:r>
              <a:rPr lang="fr-FR" sz="2400" dirty="0" smtClean="0"/>
              <a:t> of </a:t>
            </a:r>
            <a:r>
              <a:rPr lang="fr-FR" sz="2400" dirty="0" err="1" smtClean="0"/>
              <a:t>customers</a:t>
            </a:r>
            <a:r>
              <a:rPr lang="fr-FR" sz="2400" dirty="0" smtClean="0"/>
              <a:t> </a:t>
            </a:r>
            <a:r>
              <a:rPr lang="fr-FR" sz="2400" dirty="0" err="1" smtClean="0"/>
              <a:t>behavior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 maintenance plan </a:t>
            </a:r>
            <a:r>
              <a:rPr lang="fr-FR" sz="2400" dirty="0" err="1" smtClean="0"/>
              <a:t>every</a:t>
            </a:r>
            <a:r>
              <a:rPr lang="fr-FR" sz="2400" dirty="0" smtClean="0"/>
              <a:t> </a:t>
            </a:r>
            <a:r>
              <a:rPr lang="fr-FR" sz="2400" dirty="0" smtClean="0"/>
              <a:t>4-5 </a:t>
            </a:r>
            <a:r>
              <a:rPr lang="fr-FR" sz="2400" dirty="0" err="1" smtClean="0"/>
              <a:t>months</a:t>
            </a:r>
            <a:r>
              <a:rPr lang="fr-FR" sz="2400" dirty="0" smtClean="0"/>
              <a:t> to </a:t>
            </a:r>
            <a:r>
              <a:rPr lang="fr-FR" sz="2400" dirty="0" err="1" smtClean="0"/>
              <a:t>consider</a:t>
            </a:r>
            <a:endParaRPr lang="fr-FR" sz="24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77334" y="5012267"/>
            <a:ext cx="6702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Investigate</a:t>
            </a:r>
            <a:r>
              <a:rPr lang="fr-FR" sz="2400" dirty="0" smtClean="0"/>
              <a:t> more </a:t>
            </a:r>
            <a:r>
              <a:rPr lang="fr-FR" sz="2400" dirty="0" err="1" smtClean="0"/>
              <a:t>unsupervised</a:t>
            </a:r>
            <a:r>
              <a:rPr lang="fr-FR" sz="2400" dirty="0" smtClean="0"/>
              <a:t> </a:t>
            </a:r>
            <a:r>
              <a:rPr lang="fr-FR" sz="2400" dirty="0" err="1" smtClean="0"/>
              <a:t>clustering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algorithms</a:t>
            </a:r>
            <a:endParaRPr lang="fr-F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Investigate</a:t>
            </a:r>
            <a:r>
              <a:rPr lang="fr-FR" sz="2400" dirty="0" smtClean="0"/>
              <a:t> the addition of </a:t>
            </a:r>
            <a:r>
              <a:rPr lang="fr-FR" sz="2400" dirty="0" err="1" smtClean="0"/>
              <a:t>additional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</a:t>
            </a:r>
            <a:r>
              <a:rPr lang="fr-FR" b="1" dirty="0" err="1"/>
              <a:t>O</a:t>
            </a:r>
            <a:r>
              <a:rPr lang="fr-FR" b="1" dirty="0" err="1" smtClean="0"/>
              <a:t>verview</a:t>
            </a:r>
            <a:endParaRPr lang="en-US" b="1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960182641"/>
              </p:ext>
            </p:extLst>
          </p:nvPr>
        </p:nvGraphicFramePr>
        <p:xfrm>
          <a:off x="502707" y="2116665"/>
          <a:ext cx="8712201" cy="466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286000" y="1618759"/>
            <a:ext cx="480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Exploratory</a:t>
            </a:r>
            <a:r>
              <a:rPr lang="fr-FR" sz="2000" dirty="0" smtClean="0"/>
              <a:t> data,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, </a:t>
            </a:r>
            <a:r>
              <a:rPr lang="fr-FR" sz="2000" dirty="0" err="1" smtClean="0"/>
              <a:t>merging</a:t>
            </a:r>
            <a:r>
              <a:rPr lang="fr-FR" sz="2000" dirty="0" smtClean="0"/>
              <a:t>, </a:t>
            </a:r>
            <a:r>
              <a:rPr lang="fr-FR" sz="2000" dirty="0" err="1" smtClean="0"/>
              <a:t>cleaning</a:t>
            </a:r>
            <a:endParaRPr lang="en-US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9274002" y="2642683"/>
            <a:ext cx="291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Clusters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Marketing actions</a:t>
            </a:r>
            <a:endParaRPr lang="en-US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286000" y="6315075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Time </a:t>
            </a:r>
            <a:r>
              <a:rPr lang="fr-FR" sz="2400" dirty="0" err="1" smtClean="0"/>
              <a:t>Stability</a:t>
            </a:r>
            <a:r>
              <a:rPr lang="fr-FR" sz="2400" dirty="0" smtClean="0"/>
              <a:t>	 				    Maintenance Plan </a:t>
            </a:r>
            <a:endParaRPr lang="en-US" sz="2400" dirty="0"/>
          </a:p>
        </p:txBody>
      </p:sp>
      <p:sp>
        <p:nvSpPr>
          <p:cNvPr id="7" name="Flèche droite à entaille 6"/>
          <p:cNvSpPr/>
          <p:nvPr/>
        </p:nvSpPr>
        <p:spPr>
          <a:xfrm flipV="1">
            <a:off x="4610100" y="6274428"/>
            <a:ext cx="1400175" cy="559461"/>
          </a:xfrm>
          <a:prstGeom prst="notchedRightArrow">
            <a:avLst/>
          </a:prstGeom>
          <a:solidFill>
            <a:srgbClr val="355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STEP 1</a:t>
            </a:r>
            <a:endParaRPr lang="en-US" b="1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637793017"/>
              </p:ext>
            </p:extLst>
          </p:nvPr>
        </p:nvGraphicFramePr>
        <p:xfrm>
          <a:off x="502707" y="2116665"/>
          <a:ext cx="8712201" cy="466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286000" y="1618759"/>
            <a:ext cx="480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Exploratory</a:t>
            </a:r>
            <a:r>
              <a:rPr lang="fr-FR" sz="2000" dirty="0" smtClean="0"/>
              <a:t> data,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, </a:t>
            </a:r>
            <a:r>
              <a:rPr lang="fr-FR" sz="2000" dirty="0" err="1" smtClean="0"/>
              <a:t>merging</a:t>
            </a:r>
            <a:r>
              <a:rPr lang="fr-FR" sz="2000" dirty="0" smtClean="0"/>
              <a:t>, </a:t>
            </a:r>
            <a:r>
              <a:rPr lang="fr-FR" sz="2000" dirty="0" err="1" smtClean="0"/>
              <a:t>cleaning</a:t>
            </a:r>
            <a:endParaRPr lang="en-US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9274002" y="2642683"/>
            <a:ext cx="291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Clusters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Marketing 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05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 dirty="0" smtClean="0"/>
              <a:t>Dataset </a:t>
            </a:r>
            <a:r>
              <a:rPr lang="en-GB" b="1" dirty="0"/>
              <a:t>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2576346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9 csv files</a:t>
            </a:r>
            <a:r>
              <a:rPr lang="en-US" dirty="0">
                <a:latin typeface="Helvetica Neue"/>
              </a:rPr>
              <a:t> </a:t>
            </a:r>
            <a:r>
              <a:rPr lang="en-US" dirty="0"/>
              <a:t>as input files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20139" t="48519" r="31944" b="17901"/>
          <a:stretch/>
        </p:blipFill>
        <p:spPr>
          <a:xfrm>
            <a:off x="84551" y="3837962"/>
            <a:ext cx="6816466" cy="268707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99" y="3282432"/>
            <a:ext cx="4271402" cy="252781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48600" y="2200702"/>
            <a:ext cx="3784600" cy="64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Multiple </a:t>
            </a:r>
            <a:r>
              <a:rPr lang="fr-FR" b="1" dirty="0" err="1" smtClean="0"/>
              <a:t>dataset</a:t>
            </a:r>
            <a:r>
              <a:rPr lang="fr-FR" b="1" dirty="0" smtClean="0"/>
              <a:t> for </a:t>
            </a:r>
            <a:r>
              <a:rPr lang="fr-FR" b="1" dirty="0" err="1" smtClean="0"/>
              <a:t>better</a:t>
            </a:r>
            <a:r>
              <a:rPr lang="fr-FR" b="1" dirty="0" smtClean="0"/>
              <a:t> </a:t>
            </a:r>
            <a:r>
              <a:rPr lang="fr-FR" b="1" dirty="0" err="1" smtClean="0"/>
              <a:t>understanding</a:t>
            </a:r>
            <a:r>
              <a:rPr lang="fr-FR" b="1" dirty="0" smtClean="0"/>
              <a:t> and </a:t>
            </a:r>
            <a:r>
              <a:rPr lang="fr-FR" b="1" dirty="0" err="1" smtClean="0"/>
              <a:t>organization</a:t>
            </a:r>
            <a:endParaRPr lang="en-US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9" y="2564226"/>
            <a:ext cx="6199570" cy="5656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25554" y="2153820"/>
            <a:ext cx="2899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/>
              <a:t>Exemple of olist_customers_dataset.csv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4683"/>
          </a:xfrm>
        </p:spPr>
        <p:txBody>
          <a:bodyPr/>
          <a:lstStyle/>
          <a:p>
            <a:r>
              <a:rPr lang="fr-FR" b="1" dirty="0" smtClean="0"/>
              <a:t>DATA SET EXPLORATION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56143"/>
            <a:ext cx="3784599" cy="24501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4756665"/>
            <a:ext cx="3784599" cy="19949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911" y="1776048"/>
            <a:ext cx="3901111" cy="25009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314" y="4702381"/>
            <a:ext cx="3908708" cy="204922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43591" y="148681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What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sold</a:t>
            </a:r>
            <a:r>
              <a:rPr lang="fr-FR" i="1" dirty="0" smtClean="0"/>
              <a:t> on </a:t>
            </a:r>
            <a:r>
              <a:rPr lang="fr-FR" i="1" dirty="0" err="1" smtClean="0"/>
              <a:t>Olist</a:t>
            </a:r>
            <a:r>
              <a:rPr lang="fr-FR" i="1" dirty="0" smtClean="0"/>
              <a:t>?</a:t>
            </a:r>
            <a:endParaRPr lang="en-US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8574104" y="4343905"/>
            <a:ext cx="23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Are </a:t>
            </a:r>
            <a:r>
              <a:rPr lang="fr-FR" i="1" dirty="0" err="1" smtClean="0"/>
              <a:t>customers</a:t>
            </a:r>
            <a:r>
              <a:rPr lang="fr-FR" i="1" dirty="0" smtClean="0"/>
              <a:t> </a:t>
            </a:r>
            <a:r>
              <a:rPr lang="fr-FR" i="1" dirty="0" err="1" smtClean="0"/>
              <a:t>satisfied</a:t>
            </a:r>
            <a:r>
              <a:rPr lang="fr-FR" i="1" dirty="0" smtClean="0"/>
              <a:t>?</a:t>
            </a:r>
            <a:endParaRPr lang="en-US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8575512" y="1460353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Price range of </a:t>
            </a:r>
            <a:r>
              <a:rPr lang="fr-FR" i="1" dirty="0" err="1" smtClean="0"/>
              <a:t>products</a:t>
            </a:r>
            <a:r>
              <a:rPr lang="fr-FR" i="1" dirty="0" smtClean="0"/>
              <a:t>?</a:t>
            </a:r>
            <a:endParaRPr lang="en-US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223259" y="4403975"/>
            <a:ext cx="263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How long to </a:t>
            </a:r>
            <a:r>
              <a:rPr lang="fr-FR" i="1" dirty="0" err="1" smtClean="0"/>
              <a:t>get</a:t>
            </a:r>
            <a:r>
              <a:rPr lang="fr-FR" i="1" dirty="0" smtClean="0"/>
              <a:t> a </a:t>
            </a:r>
            <a:r>
              <a:rPr lang="fr-FR" i="1" dirty="0" err="1" smtClean="0"/>
              <a:t>product</a:t>
            </a:r>
            <a:r>
              <a:rPr lang="fr-FR" i="1" dirty="0" smtClean="0"/>
              <a:t>?</a:t>
            </a:r>
            <a:endParaRPr lang="en-US" i="1" dirty="0"/>
          </a:p>
        </p:txBody>
      </p:sp>
      <p:sp>
        <p:nvSpPr>
          <p:cNvPr id="16" name="Ellipse 15"/>
          <p:cNvSpPr/>
          <p:nvPr/>
        </p:nvSpPr>
        <p:spPr>
          <a:xfrm>
            <a:off x="5092834" y="3593004"/>
            <a:ext cx="1964649" cy="1871133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4419599" y="3210388"/>
            <a:ext cx="973016" cy="630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6769767" y="3260765"/>
            <a:ext cx="808549" cy="57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3"/>
          </p:cNvCxnSpPr>
          <p:nvPr/>
        </p:nvCxnSpPr>
        <p:spPr>
          <a:xfrm flipH="1">
            <a:off x="4572001" y="5190116"/>
            <a:ext cx="808549" cy="700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6" idx="5"/>
          </p:cNvCxnSpPr>
          <p:nvPr/>
        </p:nvCxnSpPr>
        <p:spPr>
          <a:xfrm>
            <a:off x="6769767" y="5190116"/>
            <a:ext cx="875633" cy="693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277185" y="3916426"/>
            <a:ext cx="1637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fr-FR" dirty="0" smtClean="0"/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Data extraction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Data </a:t>
            </a:r>
            <a:r>
              <a:rPr lang="fr-FR" b="1" dirty="0" err="1" smtClean="0">
                <a:solidFill>
                  <a:schemeClr val="bg1"/>
                </a:solidFill>
              </a:rPr>
              <a:t>cleaning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36150"/>
          </a:xfrm>
        </p:spPr>
        <p:txBody>
          <a:bodyPr/>
          <a:lstStyle/>
          <a:p>
            <a:r>
              <a:rPr lang="en-US" b="1" dirty="0" smtClean="0"/>
              <a:t>RF</a:t>
            </a:r>
            <a:r>
              <a:rPr lang="fr-FR" b="1" dirty="0" smtClean="0"/>
              <a:t>M - Quantile segmentation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702108" y="1681292"/>
            <a:ext cx="5842625" cy="12201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 err="1"/>
              <a:t>Recency</a:t>
            </a:r>
            <a:r>
              <a:rPr lang="en-US" sz="1600" dirty="0"/>
              <a:t> — </a:t>
            </a:r>
            <a:r>
              <a:rPr lang="en-US" sz="1600" dirty="0" smtClean="0"/>
              <a:t>TIME SINCE LAST ACTIVITY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/>
              <a:t>Frequency</a:t>
            </a:r>
            <a:r>
              <a:rPr lang="en-US" sz="1600" dirty="0"/>
              <a:t> — </a:t>
            </a:r>
            <a:r>
              <a:rPr lang="en-US" sz="1600" dirty="0" smtClean="0"/>
              <a:t>TOTAL number </a:t>
            </a:r>
            <a:r>
              <a:rPr lang="en-US" sz="1600" dirty="0"/>
              <a:t>of </a:t>
            </a:r>
            <a:r>
              <a:rPr lang="en-US" sz="1600" dirty="0" err="1" smtClean="0"/>
              <a:t>REcORDED</a:t>
            </a:r>
            <a:r>
              <a:rPr lang="en-US" sz="1600" dirty="0" smtClean="0"/>
              <a:t> transactions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b="1" dirty="0"/>
              <a:t>Monetary</a:t>
            </a:r>
            <a:r>
              <a:rPr lang="en-US" sz="1600" dirty="0"/>
              <a:t> — </a:t>
            </a:r>
            <a:r>
              <a:rPr lang="en-US" sz="1600" dirty="0" smtClean="0"/>
              <a:t>TOTAL TRANSACTION VALUE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654683" y="5443662"/>
            <a:ext cx="76421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05506" y="2265076"/>
            <a:ext cx="3648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/>
              <a:t>Recency</a:t>
            </a:r>
            <a:r>
              <a:rPr lang="en-US" sz="1600" dirty="0" smtClean="0"/>
              <a:t>= 1: </a:t>
            </a:r>
            <a:r>
              <a:rPr lang="en-US" sz="1600" dirty="0"/>
              <a:t>Short time since last </a:t>
            </a:r>
            <a:r>
              <a:rPr lang="en-US" sz="1600" dirty="0" smtClean="0"/>
              <a:t>purchase</a:t>
            </a:r>
            <a:endParaRPr lang="en-US" sz="1600" dirty="0"/>
          </a:p>
          <a:p>
            <a:r>
              <a:rPr lang="en-US" sz="1600" b="1" dirty="0" err="1" smtClean="0"/>
              <a:t>Recency</a:t>
            </a:r>
            <a:r>
              <a:rPr lang="en-US" sz="1600" dirty="0" smtClean="0"/>
              <a:t>= 4: </a:t>
            </a:r>
            <a:r>
              <a:rPr lang="en-US" sz="1600" dirty="0"/>
              <a:t>Long time since last </a:t>
            </a:r>
            <a:r>
              <a:rPr lang="en-US" sz="1600" dirty="0" smtClean="0"/>
              <a:t>purchase</a:t>
            </a:r>
            <a:endParaRPr lang="en-US" sz="1600" dirty="0"/>
          </a:p>
          <a:p>
            <a:r>
              <a:rPr lang="en-US" sz="1600" b="1" dirty="0" smtClean="0"/>
              <a:t>Frequency</a:t>
            </a:r>
            <a:r>
              <a:rPr lang="en-US" sz="1600" dirty="0" smtClean="0"/>
              <a:t>= 1: </a:t>
            </a:r>
            <a:r>
              <a:rPr lang="en-US" sz="1600" dirty="0"/>
              <a:t>One single </a:t>
            </a:r>
            <a:r>
              <a:rPr lang="en-US" sz="1600" dirty="0" smtClean="0"/>
              <a:t>purchase</a:t>
            </a:r>
            <a:endParaRPr lang="en-US" sz="1600" dirty="0"/>
          </a:p>
          <a:p>
            <a:r>
              <a:rPr lang="en-US" sz="1600" b="1" dirty="0" smtClean="0"/>
              <a:t>Frequency</a:t>
            </a:r>
            <a:r>
              <a:rPr lang="en-US" sz="1600" dirty="0" smtClean="0"/>
              <a:t>= 2: </a:t>
            </a:r>
            <a:r>
              <a:rPr lang="en-US" sz="1600" dirty="0"/>
              <a:t>Multiple </a:t>
            </a:r>
            <a:r>
              <a:rPr lang="en-US" sz="1600" dirty="0" smtClean="0"/>
              <a:t>purchases</a:t>
            </a:r>
            <a:endParaRPr lang="en-US" sz="1600" dirty="0"/>
          </a:p>
          <a:p>
            <a:r>
              <a:rPr lang="en-US" sz="1600" b="1" dirty="0" smtClean="0"/>
              <a:t>Monetary</a:t>
            </a:r>
            <a:r>
              <a:rPr lang="en-US" sz="1600" dirty="0" smtClean="0"/>
              <a:t>= 1: </a:t>
            </a:r>
            <a:r>
              <a:rPr lang="en-US" sz="1600" dirty="0"/>
              <a:t>High value </a:t>
            </a:r>
            <a:r>
              <a:rPr lang="en-US" sz="1600" dirty="0" smtClean="0"/>
              <a:t>purchase</a:t>
            </a:r>
            <a:endParaRPr lang="en-US" sz="1600" dirty="0"/>
          </a:p>
          <a:p>
            <a:r>
              <a:rPr lang="en-US" sz="1600" b="1" dirty="0" smtClean="0"/>
              <a:t>Monetary</a:t>
            </a:r>
            <a:r>
              <a:rPr lang="en-US" sz="1600" dirty="0" smtClean="0"/>
              <a:t>= 4: </a:t>
            </a:r>
            <a:r>
              <a:rPr lang="en-US" sz="1600" dirty="0"/>
              <a:t>Low value </a:t>
            </a:r>
            <a:r>
              <a:rPr lang="en-US" sz="1600" dirty="0" smtClean="0"/>
              <a:t>purchase</a:t>
            </a:r>
            <a:endParaRPr lang="en-US" sz="16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368300" y="3228051"/>
            <a:ext cx="3260725" cy="1539875"/>
            <a:chOff x="266700" y="3739952"/>
            <a:chExt cx="4200525" cy="214332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3739952"/>
              <a:ext cx="4200525" cy="2143323"/>
            </a:xfrm>
            <a:prstGeom prst="rect">
              <a:avLst/>
            </a:prstGeom>
          </p:spPr>
        </p:pic>
        <p:sp>
          <p:nvSpPr>
            <p:cNvPr id="10" name="Ellipse 9"/>
            <p:cNvSpPr/>
            <p:nvPr/>
          </p:nvSpPr>
          <p:spPr>
            <a:xfrm>
              <a:off x="2409825" y="3886200"/>
              <a:ext cx="180975" cy="17607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 flipV="1">
              <a:off x="1704975" y="4048125"/>
              <a:ext cx="661987" cy="426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897125" y="4213357"/>
              <a:ext cx="807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Outlier</a:t>
              </a:r>
              <a:endParaRPr lang="fr-FR" sz="1400" dirty="0" smtClean="0"/>
            </a:p>
            <a:p>
              <a:r>
                <a:rPr lang="fr-FR" sz="1400" dirty="0" err="1" smtClean="0"/>
                <a:t>removed</a:t>
              </a:r>
              <a:endParaRPr lang="en-US" sz="1400" dirty="0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313" y="4075040"/>
            <a:ext cx="4807053" cy="21433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3" y="2361869"/>
            <a:ext cx="363291" cy="3663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/>
          <a:srcRect l="4216" t="8014" r="75182"/>
          <a:stretch/>
        </p:blipFill>
        <p:spPr>
          <a:xfrm>
            <a:off x="570545" y="1642531"/>
            <a:ext cx="377719" cy="4297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/>
          <a:srcRect l="66044" t="12859" r="13735" b="6399"/>
          <a:stretch/>
        </p:blipFill>
        <p:spPr>
          <a:xfrm>
            <a:off x="559642" y="2049006"/>
            <a:ext cx="356678" cy="33648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/>
          <a:srcRect l="26459" t="41728" r="49444" b="53457"/>
          <a:stretch/>
        </p:blipFill>
        <p:spPr>
          <a:xfrm>
            <a:off x="3813815" y="3268109"/>
            <a:ext cx="4406900" cy="4953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4952892"/>
            <a:ext cx="3263926" cy="1501247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 flipV="1">
            <a:off x="9941897" y="5227762"/>
            <a:ext cx="1943100" cy="9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7715739" y="4865812"/>
            <a:ext cx="1943100" cy="95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0211489" y="4856287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&gt; 1 transaction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8526510" y="4165608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r>
              <a:rPr lang="fr-FR" dirty="0" smtClean="0"/>
              <a:t> 1 transaction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2608"/>
          </a:xfrm>
        </p:spPr>
        <p:txBody>
          <a:bodyPr/>
          <a:lstStyle/>
          <a:p>
            <a:r>
              <a:rPr lang="fr-FR" b="1" dirty="0" smtClean="0"/>
              <a:t>CLUSTERING DESCRIPTION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15154" y="1564692"/>
            <a:ext cx="4484179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About to lose</a:t>
            </a:r>
            <a:r>
              <a:rPr lang="en-US" sz="1600" b="1" dirty="0"/>
              <a:t>: </a:t>
            </a:r>
            <a:r>
              <a:rPr lang="en-US" sz="1600" dirty="0"/>
              <a:t>Bought a long time ago, once or more and never came </a:t>
            </a:r>
            <a:r>
              <a:rPr lang="en-US" sz="1600" dirty="0" smtClean="0"/>
              <a:t>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</a:rPr>
              <a:t>New customers</a:t>
            </a:r>
            <a:r>
              <a:rPr lang="en-US" sz="1600" b="1" dirty="0"/>
              <a:t>: </a:t>
            </a:r>
            <a:r>
              <a:rPr lang="en-US" sz="1600" dirty="0"/>
              <a:t>Bought recently, once or more</a:t>
            </a:r>
            <a:endParaRPr 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Big spenders</a:t>
            </a:r>
            <a:r>
              <a:rPr lang="en-US" sz="1600" b="1" dirty="0"/>
              <a:t>: </a:t>
            </a:r>
            <a:r>
              <a:rPr lang="en-US" sz="1600" dirty="0"/>
              <a:t>Bought quite recently, only once but spent "big" money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/>
                </a:solidFill>
              </a:rPr>
              <a:t>Sleepy cheap </a:t>
            </a:r>
            <a:r>
              <a:rPr lang="en-US" sz="1600" b="1" dirty="0" smtClean="0">
                <a:solidFill>
                  <a:schemeClr val="accent5"/>
                </a:solidFill>
              </a:rPr>
              <a:t>spenders</a:t>
            </a:r>
            <a:r>
              <a:rPr lang="en-US" sz="1600" b="1" dirty="0" smtClean="0"/>
              <a:t>: </a:t>
            </a:r>
            <a:r>
              <a:rPr lang="en-US" sz="1600" dirty="0"/>
              <a:t>Bough a while ago but spent little money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Needs reminder</a:t>
            </a:r>
            <a:r>
              <a:rPr lang="en-US" sz="1600" b="1" dirty="0"/>
              <a:t>: </a:t>
            </a:r>
            <a:r>
              <a:rPr lang="en-US" sz="1600" dirty="0"/>
              <a:t>Bought a while ago, once or more and spent a fair bit of </a:t>
            </a:r>
            <a:r>
              <a:rPr lang="en-US" sz="1600" dirty="0" smtClean="0"/>
              <a:t>money</a:t>
            </a:r>
            <a:endParaRPr lang="en-US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B050"/>
                </a:solidFill>
              </a:rPr>
              <a:t>Champions</a:t>
            </a:r>
            <a:r>
              <a:rPr lang="en-US" sz="1600" b="1" dirty="0" smtClean="0"/>
              <a:t>: </a:t>
            </a:r>
            <a:r>
              <a:rPr lang="en-US" sz="1600" dirty="0"/>
              <a:t>Bought recently, more than once and spent "big" </a:t>
            </a:r>
            <a:r>
              <a:rPr lang="en-US" sz="1600" dirty="0" smtClean="0"/>
              <a:t>money</a:t>
            </a:r>
            <a:endParaRPr lang="en-US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8" y="1704640"/>
            <a:ext cx="6941226" cy="41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STEP 2</a:t>
            </a:r>
            <a:endParaRPr lang="en-US" b="1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933468657"/>
              </p:ext>
            </p:extLst>
          </p:nvPr>
        </p:nvGraphicFramePr>
        <p:xfrm>
          <a:off x="502707" y="2116665"/>
          <a:ext cx="8712201" cy="466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819400" y="1716555"/>
            <a:ext cx="480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Exploratory</a:t>
            </a:r>
            <a:r>
              <a:rPr lang="fr-FR" sz="2000" dirty="0" smtClean="0"/>
              <a:t> data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, </a:t>
            </a:r>
            <a:r>
              <a:rPr lang="fr-FR" sz="2000" dirty="0" err="1" smtClean="0"/>
              <a:t>merging</a:t>
            </a:r>
            <a:r>
              <a:rPr lang="fr-FR" sz="2000" dirty="0" smtClean="0"/>
              <a:t>, </a:t>
            </a:r>
            <a:r>
              <a:rPr lang="fr-FR" sz="2000" dirty="0" err="1" smtClean="0"/>
              <a:t>cleaning</a:t>
            </a:r>
            <a:endParaRPr lang="en-US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9274002" y="2642683"/>
            <a:ext cx="291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Clusters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/>
              <a:t>Marketing 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125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71269</TotalTime>
  <Words>1412</Words>
  <Application>Microsoft Office PowerPoint</Application>
  <PresentationFormat>Grand écran</PresentationFormat>
  <Paragraphs>296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Helvetica Neue</vt:lpstr>
      <vt:lpstr>Tw Cen MT</vt:lpstr>
      <vt:lpstr>Wingdings</vt:lpstr>
      <vt:lpstr>Wingdings 3</vt:lpstr>
      <vt:lpstr>Ronds dans l’eau</vt:lpstr>
      <vt:lpstr>OC - Project 5</vt:lpstr>
      <vt:lpstr>Objective</vt:lpstr>
      <vt:lpstr>Process Overview</vt:lpstr>
      <vt:lpstr>Process STEP 1</vt:lpstr>
      <vt:lpstr>Dataset available </vt:lpstr>
      <vt:lpstr>DATA SET EXPLORATION</vt:lpstr>
      <vt:lpstr>RFM - Quantile segmentation</vt:lpstr>
      <vt:lpstr>CLUSTERING DESCRIPTION</vt:lpstr>
      <vt:lpstr>Process STEP 2</vt:lpstr>
      <vt:lpstr>FEATURES SCALING DATA Pre-processing</vt:lpstr>
      <vt:lpstr>DATA VISUALIZATION BEFORE CLASSICAL RFM clustering</vt:lpstr>
      <vt:lpstr>OPTIMAL NUMBER OF CLUSTERS CLASSICAL RFM CLUSTERING</vt:lpstr>
      <vt:lpstr>CLUSTER STABILITY INITIALIZATION CLASSICAL RFM CLUSTERING</vt:lpstr>
      <vt:lpstr>K-MEANS CLASSICAL RFM CLUSTERING</vt:lpstr>
      <vt:lpstr>DBSCAN &amp; HDBSCAN CLASSICAL RFM CLUSTERING</vt:lpstr>
      <vt:lpstr>Understanding our clusters CLASSICAL RFM CLUSTERING</vt:lpstr>
      <vt:lpstr>Process STEP 3</vt:lpstr>
      <vt:lpstr>ENHANCED RFM CLUSTERING</vt:lpstr>
      <vt:lpstr>DATA VISUALIZATION BEFORE ENHANCED RFM clustering</vt:lpstr>
      <vt:lpstr>KMEANS - SELECTION OF CLUSTERS NUMBER ENHANCED RFM clustering</vt:lpstr>
      <vt:lpstr>CLUSTERS QUALITY ENHANCED RFM clustering</vt:lpstr>
      <vt:lpstr>CLUSTER STABILITY INITIALIZATION ENHANCED RFM clustering</vt:lpstr>
      <vt:lpstr>Model Training &amp; CLUSTERS SEPARATION ENHANCED RFM clustering</vt:lpstr>
      <vt:lpstr>Présentation PowerPoint</vt:lpstr>
      <vt:lpstr>Understanding our clusters ENHANCED RFM clustering</vt:lpstr>
      <vt:lpstr>SEGMENTATION MAINTENANCE</vt:lpstr>
      <vt:lpstr>CUSTOMERS CLUSTERING TARGET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H7O</cp:lastModifiedBy>
  <cp:revision>376</cp:revision>
  <dcterms:created xsi:type="dcterms:W3CDTF">2021-08-06T13:44:45Z</dcterms:created>
  <dcterms:modified xsi:type="dcterms:W3CDTF">2021-12-06T08:13:21Z</dcterms:modified>
</cp:coreProperties>
</file>